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2" r:id="rId3"/>
    <p:sldId id="266" r:id="rId4"/>
    <p:sldId id="267" r:id="rId5"/>
    <p:sldId id="268" r:id="rId6"/>
    <p:sldId id="269" r:id="rId7"/>
    <p:sldId id="270" r:id="rId8"/>
    <p:sldId id="263" r:id="rId9"/>
    <p:sldId id="264"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E9974-50CA-42D2-96DC-BE3363D9AEF0}" type="datetimeFigureOut">
              <a:rPr lang="en-US" smtClean="0"/>
              <a:t>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C64B8-04B7-4BB8-928D-76FEC652A654}" type="slidenum">
              <a:rPr lang="en-US" smtClean="0"/>
              <a:t>‹#›</a:t>
            </a:fld>
            <a:endParaRPr lang="en-US"/>
          </a:p>
        </p:txBody>
      </p:sp>
    </p:spTree>
    <p:extLst>
      <p:ext uri="{BB962C8B-B14F-4D97-AF65-F5344CB8AC3E}">
        <p14:creationId xmlns:p14="http://schemas.microsoft.com/office/powerpoint/2010/main" val="187449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5EC8-B765-4DE9-8105-FD05775F1735}" type="slidenum">
              <a:rPr lang="en-US" smtClean="0"/>
              <a:pPr/>
              <a:t>2</a:t>
            </a:fld>
            <a:endParaRPr lang="en-US"/>
          </a:p>
        </p:txBody>
      </p:sp>
    </p:spTree>
    <p:extLst>
      <p:ext uri="{BB962C8B-B14F-4D97-AF65-F5344CB8AC3E}">
        <p14:creationId xmlns:p14="http://schemas.microsoft.com/office/powerpoint/2010/main" val="3522312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For the risk assessment side, the EP</a:t>
            </a:r>
            <a:r>
              <a:rPr lang="en-US" baseline="0" dirty="0" smtClean="0"/>
              <a:t> approach assumes that a producer will need to begin </a:t>
            </a:r>
            <a:r>
              <a:rPr lang="en-US" baseline="0" dirty="0" err="1" smtClean="0"/>
              <a:t>assesments</a:t>
            </a:r>
            <a:r>
              <a:rPr lang="en-US" baseline="0" dirty="0" smtClean="0"/>
              <a:t> of risk before there are a lot of data, and that therefore will nee </a:t>
            </a:r>
            <a:r>
              <a:rPr lang="en-US" baseline="0" dirty="0" err="1" smtClean="0"/>
              <a:t>dto</a:t>
            </a:r>
            <a:r>
              <a:rPr lang="en-US" baseline="0" dirty="0" smtClean="0"/>
              <a:t> refine most environmental analyses at every step of scale up as more data become available.  A comprehensive analysis cannot really occur until a full-size, commercial facility is in place, but this does not mean there is no value in early stage assessments, as these can guide development to avoid actual impacts.  On the risk management side, there is still a proactive element of developing management plans and identifying </a:t>
            </a:r>
            <a:r>
              <a:rPr lang="en-US" baseline="0" dirty="0" err="1" smtClean="0"/>
              <a:t>bmps</a:t>
            </a:r>
            <a:r>
              <a:rPr lang="en-US" baseline="0" dirty="0" smtClean="0"/>
              <a:t>, as well as planning for a rigorous </a:t>
            </a:r>
            <a:r>
              <a:rPr lang="en-US" baseline="0" dirty="0" err="1" smtClean="0"/>
              <a:t>enviornmental</a:t>
            </a:r>
            <a:r>
              <a:rPr lang="en-US" baseline="0" dirty="0" smtClean="0"/>
              <a:t> management system, but there is also a very concrete element relating to meeting regulatory requirements, standards, and acquiring environmental permits that can help manage risks associated with developing out a new process or pathway.</a:t>
            </a:r>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8411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5EC8-B765-4DE9-8105-FD05775F1735}" type="slidenum">
              <a:rPr lang="en-US" smtClean="0"/>
              <a:pPr/>
              <a:t>3</a:t>
            </a:fld>
            <a:endParaRPr lang="en-US"/>
          </a:p>
        </p:txBody>
      </p:sp>
    </p:spTree>
    <p:extLst>
      <p:ext uri="{BB962C8B-B14F-4D97-AF65-F5344CB8AC3E}">
        <p14:creationId xmlns:p14="http://schemas.microsoft.com/office/powerpoint/2010/main" val="352231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C25EC8-B765-4DE9-8105-FD05775F1735}" type="slidenum">
              <a:rPr lang="en-US" smtClean="0"/>
              <a:pPr/>
              <a:t>4</a:t>
            </a:fld>
            <a:endParaRPr lang="en-US"/>
          </a:p>
        </p:txBody>
      </p:sp>
    </p:spTree>
    <p:extLst>
      <p:ext uri="{BB962C8B-B14F-4D97-AF65-F5344CB8AC3E}">
        <p14:creationId xmlns:p14="http://schemas.microsoft.com/office/powerpoint/2010/main" val="352231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0570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8998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EP also focuses on the indicators</a:t>
            </a:r>
            <a:r>
              <a:rPr lang="en-US" baseline="0" dirty="0" smtClean="0"/>
              <a:t> we used in the sustainability doc –again, not exhaustive, but a sampling of those most of interest in the aviation community (GHGs, air quality, water use) &amp; associated impacts (biodiversity, soil quality, land use)</a:t>
            </a:r>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62044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Explain</a:t>
            </a:r>
            <a:r>
              <a:rPr lang="en-US" baseline="0" dirty="0" smtClean="0"/>
              <a:t> impact matrix—animate indicator circles (KCL – I’m debating whether we will have time to go through these in any detail – most likely will drop the animation because there won’t be time to go into them, but I’ll dry run it and see how it goes)</a:t>
            </a:r>
          </a:p>
          <a:p>
            <a:r>
              <a:rPr lang="en-US" baseline="0" dirty="0" err="1" smtClean="0">
                <a:solidFill>
                  <a:srgbClr val="FF0000"/>
                </a:solidFill>
              </a:rPr>
              <a:t>Develoepd</a:t>
            </a:r>
            <a:r>
              <a:rPr lang="en-US" baseline="0" dirty="0" smtClean="0">
                <a:solidFill>
                  <a:srgbClr val="FF0000"/>
                </a:solidFill>
              </a:rPr>
              <a:t> to identify where environmental risks concentrate in supply chain.  Started in the </a:t>
            </a:r>
            <a:r>
              <a:rPr lang="en-US" baseline="0" dirty="0" err="1" smtClean="0">
                <a:solidFill>
                  <a:srgbClr val="FF0000"/>
                </a:solidFill>
              </a:rPr>
              <a:t>Env</a:t>
            </a:r>
            <a:r>
              <a:rPr lang="en-US" baseline="0" dirty="0" smtClean="0">
                <a:solidFill>
                  <a:srgbClr val="FF0000"/>
                </a:solidFill>
              </a:rPr>
              <a:t> Team meeting in April of 2011.  Fleshed out with help from </a:t>
            </a:r>
            <a:r>
              <a:rPr lang="en-US" baseline="0" dirty="0" err="1" smtClean="0">
                <a:solidFill>
                  <a:srgbClr val="FF0000"/>
                </a:solidFill>
              </a:rPr>
              <a:t>Futurepast</a:t>
            </a:r>
            <a:r>
              <a:rPr lang="en-US" baseline="0" dirty="0" smtClean="0">
                <a:solidFill>
                  <a:srgbClr val="FF0000"/>
                </a:solidFill>
              </a:rPr>
              <a:t> and LCA Associates and this team. the matrix does not say that the impacts ARE high, med or low, but that there is the potential for large impacts in some pieces of the supply chain.  For example, clearly soil quality issues are more likely to occur in the feedstock production stage than, say the fuel blender. What we see is that the feedstock and fuel producer links of the chain are areas where risks need to be most closely scrutinized, &amp; therefore in </a:t>
            </a:r>
            <a:r>
              <a:rPr lang="en-US" baseline="0" dirty="0" err="1" smtClean="0">
                <a:solidFill>
                  <a:srgbClr val="FF0000"/>
                </a:solidFill>
              </a:rPr>
              <a:t>dealmaking</a:t>
            </a:r>
            <a:r>
              <a:rPr lang="en-US" baseline="0" dirty="0" smtClean="0">
                <a:solidFill>
                  <a:srgbClr val="FF0000"/>
                </a:solidFill>
              </a:rPr>
              <a:t>, producers need to be prepared to demonstrate their environmental performance, mitigation, management, and purchasers need to ask about it.</a:t>
            </a:r>
          </a:p>
          <a:p>
            <a:r>
              <a:rPr lang="en-US" b="1" baseline="0" dirty="0" smtClean="0">
                <a:solidFill>
                  <a:srgbClr val="92D050"/>
                </a:solidFill>
              </a:rPr>
              <a:t>It is important to note that this matrix is not exhaustive. There are pieces of the supply chain that are not addressed (e.g., </a:t>
            </a:r>
            <a:r>
              <a:rPr lang="en-US" b="1" baseline="0" dirty="0" err="1" smtClean="0">
                <a:solidFill>
                  <a:srgbClr val="92D050"/>
                </a:solidFill>
              </a:rPr>
              <a:t>transportaiton</a:t>
            </a:r>
            <a:r>
              <a:rPr lang="en-US" b="1" baseline="0" dirty="0" smtClean="0">
                <a:solidFill>
                  <a:srgbClr val="92D050"/>
                </a:solidFill>
              </a:rPr>
              <a:t>) but that does not mean that it isn’t important – we assume that some of those pieces not explicitly addressed here get folded into other units (</a:t>
            </a:r>
            <a:r>
              <a:rPr lang="en-US" b="1" baseline="0" dirty="0" err="1" smtClean="0">
                <a:solidFill>
                  <a:srgbClr val="92D050"/>
                </a:solidFill>
              </a:rPr>
              <a:t>eg</a:t>
            </a:r>
            <a:r>
              <a:rPr lang="en-US" b="1" baseline="0" dirty="0" smtClean="0">
                <a:solidFill>
                  <a:srgbClr val="92D050"/>
                </a:solidFill>
              </a:rPr>
              <a:t>.., harvesting/storage likely to be folded into feedstock production)</a:t>
            </a:r>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22312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Why did we develop the environmental progression?  We had the FRL and were in the midst of developing the FSRL,</a:t>
            </a:r>
            <a:r>
              <a:rPr lang="en-US" baseline="0" dirty="0" smtClean="0"/>
              <a:t> both of which are gated processes for communicating about the technical development of a fuel and a feedstock.  However, these tools only peripherally captured expectations about environmental analysis needs. Therefore, we identified a need to clarify and help map out what environmental analyses might be required and when one could actually perform as information is gathered.  It is important to note that we are not prescribing a particular methodology or outcome in the Environmental Progression. </a:t>
            </a:r>
            <a:endParaRPr lang="en-US" dirty="0"/>
          </a:p>
        </p:txBody>
      </p:sp>
      <p:sp>
        <p:nvSpPr>
          <p:cNvPr id="4" name="Slide Number Placeholder 3"/>
          <p:cNvSpPr>
            <a:spLocks noGrp="1"/>
          </p:cNvSpPr>
          <p:nvPr>
            <p:ph type="sldNum" sz="quarter" idx="10"/>
          </p:nvPr>
        </p:nvSpPr>
        <p:spPr/>
        <p:txBody>
          <a:bodyPr/>
          <a:lstStyle/>
          <a:p>
            <a:fld id="{C6C25EC8-B765-4DE9-8105-FD05775F173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72391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EF5E57-8B35-447F-9D17-6D9BCA2C8447}"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5E57-8B35-447F-9D17-6D9BCA2C8447}"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5E57-8B35-447F-9D17-6D9BCA2C8447}"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9888" y="3486150"/>
            <a:ext cx="6400800" cy="11049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2E36D8F-AF80-492A-97F7-59AEB6A78A9A}"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2" name="Title 1"/>
          <p:cNvSpPr>
            <a:spLocks noGrp="1"/>
          </p:cNvSpPr>
          <p:nvPr>
            <p:ph type="ctrTitle"/>
          </p:nvPr>
        </p:nvSpPr>
        <p:spPr>
          <a:xfrm>
            <a:off x="704088" y="2114550"/>
            <a:ext cx="7772400" cy="1335081"/>
          </a:xfrm>
        </p:spPr>
        <p:txBody>
          <a:bodyPr anchor="t">
            <a:normAutofit/>
          </a:bodyPr>
          <a:lstStyle>
            <a:lvl1pPr algn="ctr">
              <a:defRPr sz="4400">
                <a:solidFill>
                  <a:schemeClr val="tx2"/>
                </a:solidFill>
              </a:defRPr>
            </a:lvl1pPr>
          </a:lstStyle>
          <a:p>
            <a:r>
              <a:rPr lang="en-US" dirty="0" smtClean="0"/>
              <a:t>Click to edit Master title style</a:t>
            </a:r>
            <a:endParaRPr lang="en-US" dirty="0"/>
          </a:p>
        </p:txBody>
      </p:sp>
      <p:sp>
        <p:nvSpPr>
          <p:cNvPr id="16" name="Rounded Rectangle 15"/>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8" name="Group 15"/>
          <p:cNvGrpSpPr>
            <a:grpSpLocks noChangeAspect="1"/>
          </p:cNvGrpSpPr>
          <p:nvPr userDrawn="1"/>
        </p:nvGrpSpPr>
        <p:grpSpPr bwMode="hidden">
          <a:xfrm>
            <a:off x="217426" y="936253"/>
            <a:ext cx="8723376" cy="331353"/>
            <a:chOff x="-3905251" y="4294188"/>
            <a:chExt cx="13027839" cy="1892300"/>
          </a:xfrm>
        </p:grpSpPr>
        <p:sp>
          <p:nvSpPr>
            <p:cNvPr id="19"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3"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438694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8" y="1257301"/>
            <a:ext cx="7408333" cy="33373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686CA-D09A-4E0D-A524-AEB185A28B7F}"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2" name="Title 1"/>
          <p:cNvSpPr>
            <a:spLocks noGrp="1"/>
          </p:cNvSpPr>
          <p:nvPr>
            <p:ph type="title"/>
          </p:nvPr>
        </p:nvSpPr>
        <p:spPr>
          <a:xfrm>
            <a:off x="457200" y="114300"/>
            <a:ext cx="8229600" cy="939546"/>
          </a:xfrm>
        </p:spPr>
        <p:txBody>
          <a:bodyPr/>
          <a:lstStyle>
            <a:lvl1pPr>
              <a:defRPr b="1"/>
            </a:lvl1pPr>
          </a:lstStyle>
          <a:p>
            <a:r>
              <a:rPr lang="en-US" dirty="0" smtClean="0"/>
              <a:t>Click to edit Master title style</a:t>
            </a:r>
            <a:endParaRPr lang="en-US" dirty="0"/>
          </a:p>
        </p:txBody>
      </p:sp>
      <p:grpSp>
        <p:nvGrpSpPr>
          <p:cNvPr id="7" name="Group 5"/>
          <p:cNvGrpSpPr>
            <a:grpSpLocks noChangeAspect="1"/>
          </p:cNvGrpSpPr>
          <p:nvPr userDrawn="1"/>
        </p:nvGrpSpPr>
        <p:grpSpPr bwMode="auto">
          <a:xfrm>
            <a:off x="7696201" y="4407042"/>
            <a:ext cx="1276719" cy="622158"/>
            <a:chOff x="96" y="72"/>
            <a:chExt cx="1379" cy="896"/>
          </a:xfrm>
        </p:grpSpPr>
        <p:sp>
          <p:nvSpPr>
            <p:cNvPr id="8"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8213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4" name="Rounded Rectangle 13"/>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15"/>
          <p:cNvGrpSpPr>
            <a:grpSpLocks noChangeAspect="1"/>
          </p:cNvGrpSpPr>
          <p:nvPr userDrawn="1"/>
        </p:nvGrpSpPr>
        <p:grpSpPr bwMode="hidden">
          <a:xfrm>
            <a:off x="217426" y="936253"/>
            <a:ext cx="8723376" cy="331353"/>
            <a:chOff x="-3905251" y="4294188"/>
            <a:chExt cx="13027839"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2" name="Freeform 26"/>
          <p:cNvSpPr>
            <a:spLocks/>
          </p:cNvSpPr>
          <p:nvPr/>
        </p:nvSpPr>
        <p:spPr bwMode="hidden">
          <a:xfrm>
            <a:off x="5609489"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E90CB590-13D6-41A6-AD51-9BE3E65F2226}"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914400" y="252834"/>
            <a:ext cx="7696200" cy="704851"/>
          </a:xfrm>
        </p:spPr>
        <p:txBody>
          <a:bodyPr anchor="b">
            <a:noAutofit/>
          </a:bodyPr>
          <a:lstStyle>
            <a:lvl1pPr marL="0" indent="0" algn="ctr">
              <a:buNone/>
              <a:defRPr sz="4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21" name="Group 5"/>
          <p:cNvGrpSpPr>
            <a:grpSpLocks noChangeAspect="1"/>
          </p:cNvGrpSpPr>
          <p:nvPr userDrawn="1"/>
        </p:nvGrpSpPr>
        <p:grpSpPr bwMode="auto">
          <a:xfrm>
            <a:off x="7696201" y="4407042"/>
            <a:ext cx="1276719" cy="622158"/>
            <a:chOff x="96" y="72"/>
            <a:chExt cx="1379" cy="896"/>
          </a:xfrm>
        </p:grpSpPr>
        <p:sp>
          <p:nvSpPr>
            <p:cNvPr id="22"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63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lstStyle>
            <a:lvl1pPr>
              <a:defRPr b="1"/>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2A434E53-63EB-4882-B2DD-0AADD6788395}" type="datetime3">
              <a:rPr lang="en-US" smtClean="0">
                <a:solidFill>
                  <a:srgbClr val="073E87"/>
                </a:solidFill>
              </a:rPr>
              <a:pPr/>
              <a:t>5 February 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1200150"/>
            <a:ext cx="3822192"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1200150"/>
            <a:ext cx="3822192" cy="33947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5"/>
          <p:cNvGrpSpPr>
            <a:grpSpLocks noChangeAspect="1"/>
          </p:cNvGrpSpPr>
          <p:nvPr userDrawn="1"/>
        </p:nvGrpSpPr>
        <p:grpSpPr bwMode="auto">
          <a:xfrm>
            <a:off x="7696201" y="4407042"/>
            <a:ext cx="1276719" cy="622158"/>
            <a:chOff x="96" y="72"/>
            <a:chExt cx="1379" cy="896"/>
          </a:xfrm>
        </p:grpSpPr>
        <p:sp>
          <p:nvSpPr>
            <p:cNvPr id="10"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9659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939546"/>
          </a:xfrm>
        </p:spPr>
        <p:txBody>
          <a:bodyPr/>
          <a:lstStyle>
            <a:lvl1pPr>
              <a:defRPr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76656" y="12084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77333" y="17716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2084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716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F825D8-B7B3-42CE-96AB-E635827E5EBF}" type="datetime3">
              <a:rPr lang="en-US" smtClean="0">
                <a:solidFill>
                  <a:srgbClr val="073E87"/>
                </a:solidFill>
              </a:rPr>
              <a:pPr/>
              <a:t>5 February 2014</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grpSp>
        <p:nvGrpSpPr>
          <p:cNvPr id="10" name="Group 5"/>
          <p:cNvGrpSpPr>
            <a:grpSpLocks noChangeAspect="1"/>
          </p:cNvGrpSpPr>
          <p:nvPr userDrawn="1"/>
        </p:nvGrpSpPr>
        <p:grpSpPr bwMode="auto">
          <a:xfrm>
            <a:off x="7696201" y="4407042"/>
            <a:ext cx="1276719" cy="622158"/>
            <a:chOff x="96" y="72"/>
            <a:chExt cx="1379" cy="896"/>
          </a:xfrm>
        </p:grpSpPr>
        <p:sp>
          <p:nvSpPr>
            <p:cNvPr id="11"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67700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939546"/>
          </a:xfrm>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AF82299-F6CC-4737-A678-914DC6745B15}" type="datetime3">
              <a:rPr lang="en-US" smtClean="0">
                <a:solidFill>
                  <a:srgbClr val="073E87"/>
                </a:solidFill>
              </a:rPr>
              <a:pPr/>
              <a:t>5 February 2014</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grpSp>
        <p:nvGrpSpPr>
          <p:cNvPr id="6" name="Group 5"/>
          <p:cNvGrpSpPr>
            <a:grpSpLocks noChangeAspect="1"/>
          </p:cNvGrpSpPr>
          <p:nvPr userDrawn="1"/>
        </p:nvGrpSpPr>
        <p:grpSpPr bwMode="auto">
          <a:xfrm>
            <a:off x="7696201" y="4407042"/>
            <a:ext cx="1276719" cy="622158"/>
            <a:chOff x="96" y="72"/>
            <a:chExt cx="1379" cy="896"/>
          </a:xfrm>
        </p:grpSpPr>
        <p:sp>
          <p:nvSpPr>
            <p:cNvPr id="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3892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115BA-FA54-4CEA-A694-CAF17E06C9CF}" type="datetime3">
              <a:rPr lang="en-US" smtClean="0">
                <a:solidFill>
                  <a:srgbClr val="073E87"/>
                </a:solidFill>
              </a:rPr>
              <a:pPr/>
              <a:t>5 February 2014</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12" name="Rounded Rectangle 11"/>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5"/>
          <p:cNvGrpSpPr>
            <a:grpSpLocks noChangeAspect="1"/>
          </p:cNvGrpSpPr>
          <p:nvPr userDrawn="1"/>
        </p:nvGrpSpPr>
        <p:grpSpPr bwMode="hidden">
          <a:xfrm>
            <a:off x="217426" y="936253"/>
            <a:ext cx="8723376" cy="331353"/>
            <a:chOff x="-3905251" y="4294188"/>
            <a:chExt cx="13027839" cy="1892300"/>
          </a:xfrm>
        </p:grpSpPr>
        <p:sp>
          <p:nvSpPr>
            <p:cNvPr id="2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5"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3" name="Group 5"/>
          <p:cNvGrpSpPr>
            <a:grpSpLocks noChangeAspect="1"/>
          </p:cNvGrpSpPr>
          <p:nvPr userDrawn="1"/>
        </p:nvGrpSpPr>
        <p:grpSpPr bwMode="auto">
          <a:xfrm>
            <a:off x="7696201" y="4407042"/>
            <a:ext cx="1276719" cy="622158"/>
            <a:chOff x="96" y="72"/>
            <a:chExt cx="1379" cy="896"/>
          </a:xfrm>
        </p:grpSpPr>
        <p:sp>
          <p:nvSpPr>
            <p:cNvPr id="14"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9573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E4C6566-CA2A-4061-890D-934B3805C937}" type="datetime3">
              <a:rPr lang="en-US" smtClean="0">
                <a:solidFill>
                  <a:srgbClr val="073E87"/>
                </a:solidFill>
              </a:rPr>
              <a:pPr/>
              <a:t>5 February 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2686050"/>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51962"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ounded Rectangle 14"/>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15"/>
          <p:cNvGrpSpPr>
            <a:grpSpLocks noChangeAspect="1"/>
          </p:cNvGrpSpPr>
          <p:nvPr userDrawn="1"/>
        </p:nvGrpSpPr>
        <p:grpSpPr bwMode="hidden">
          <a:xfrm>
            <a:off x="217426" y="936253"/>
            <a:ext cx="8723376" cy="331353"/>
            <a:chOff x="-3905251" y="4294188"/>
            <a:chExt cx="13027839"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6" name="Group 5"/>
          <p:cNvGrpSpPr>
            <a:grpSpLocks noChangeAspect="1"/>
          </p:cNvGrpSpPr>
          <p:nvPr userDrawn="1"/>
        </p:nvGrpSpPr>
        <p:grpSpPr bwMode="auto">
          <a:xfrm>
            <a:off x="7696201" y="4407042"/>
            <a:ext cx="1276719" cy="622158"/>
            <a:chOff x="96" y="72"/>
            <a:chExt cx="1379" cy="896"/>
          </a:xfrm>
        </p:grpSpPr>
        <p:sp>
          <p:nvSpPr>
            <p:cNvPr id="17" name="AutoShape 4"/>
            <p:cNvSpPr>
              <a:spLocks noChangeAspect="1" noChangeArrowheads="1" noTextEdit="1"/>
            </p:cNvSpPr>
            <p:nvPr/>
          </p:nvSpPr>
          <p:spPr bwMode="auto">
            <a:xfrm>
              <a:off x="96" y="72"/>
              <a:ext cx="1377"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 y="72"/>
              <a:ext cx="137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10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F5E57-8B35-447F-9D17-6D9BCA2C8447}"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userDrawn="1"/>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userDrawn="1"/>
        </p:nvGrpSpPr>
        <p:grpSpPr bwMode="hidden">
          <a:xfrm>
            <a:off x="211665" y="4015472"/>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6" y="254000"/>
            <a:ext cx="3812645" cy="1822451"/>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4" y="2089150"/>
            <a:ext cx="3818467"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5216B-E131-43AD-B152-559F7489FE3C}" type="datetime3">
              <a:rPr lang="en-US" smtClean="0">
                <a:solidFill>
                  <a:srgbClr val="073E87"/>
                </a:solidFill>
              </a:rPr>
              <a:pPr/>
              <a:t>5 February 2014</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3986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BE9CB1-516D-454A-A5AA-9F9B467BE943}"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60924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5" name="Rounded Rectangle 14"/>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a:grpSpLocks noChangeAspect="1"/>
          </p:cNvGrpSpPr>
          <p:nvPr userDrawn="1"/>
        </p:nvGrpSpPr>
        <p:grpSpPr bwMode="hidden">
          <a:xfrm>
            <a:off x="217426" y="936253"/>
            <a:ext cx="8723376" cy="331353"/>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 name="Date Placeholder 3"/>
          <p:cNvSpPr>
            <a:spLocks noGrp="1"/>
          </p:cNvSpPr>
          <p:nvPr>
            <p:ph type="dt" sz="half" idx="10"/>
          </p:nvPr>
        </p:nvSpPr>
        <p:spPr/>
        <p:txBody>
          <a:bodyPr/>
          <a:lstStyle/>
          <a:p>
            <a:fld id="{4B762780-2413-4896-A9B9-E877A1D7A34D}"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6693B2A1-A12A-4A0A-B1E2-43FEC22D2202}" type="slidenum">
              <a:rPr lang="en-US" smtClean="0">
                <a:solidFill>
                  <a:srgbClr val="073E87"/>
                </a:solidFill>
              </a:rPr>
              <a:pPr/>
              <a:t>‹#›</a:t>
            </a:fld>
            <a:endParaRPr lang="en-US" dirty="0">
              <a:solidFill>
                <a:srgbClr val="073E87"/>
              </a:solidFill>
            </a:endParaRPr>
          </a:p>
        </p:txBody>
      </p:sp>
      <p:sp>
        <p:nvSpPr>
          <p:cNvPr id="3" name="Vertical Text Placeholder 2"/>
          <p:cNvSpPr>
            <a:spLocks noGrp="1"/>
          </p:cNvSpPr>
          <p:nvPr>
            <p:ph type="body" orient="vert" idx="1"/>
          </p:nvPr>
        </p:nvSpPr>
        <p:spPr>
          <a:xfrm>
            <a:off x="457200" y="1165225"/>
            <a:ext cx="6019800"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Vertical Title 1"/>
          <p:cNvSpPr>
            <a:spLocks noGrp="1"/>
          </p:cNvSpPr>
          <p:nvPr>
            <p:ph type="title" orient="vert"/>
          </p:nvPr>
        </p:nvSpPr>
        <p:spPr>
          <a:xfrm>
            <a:off x="6629400" y="1158082"/>
            <a:ext cx="2057400" cy="3365500"/>
          </a:xfrm>
        </p:spPr>
        <p:txBody>
          <a:bodyPr vert="eaVert" anchor="ctr"/>
          <a:lstStyle>
            <a:lvl1pPr algn="l">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771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Ending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48023" y="1914525"/>
            <a:ext cx="3657098" cy="274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userDrawn="1"/>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15"/>
          <p:cNvGrpSpPr>
            <a:grpSpLocks noChangeAspect="1"/>
          </p:cNvGrpSpPr>
          <p:nvPr userDrawn="1"/>
        </p:nvGrpSpPr>
        <p:grpSpPr bwMode="hidden">
          <a:xfrm>
            <a:off x="217426" y="936253"/>
            <a:ext cx="8723376" cy="331353"/>
            <a:chOff x="-3905251" y="4294188"/>
            <a:chExt cx="13027839"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291552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EF5E57-8B35-447F-9D17-6D9BCA2C8447}" type="datetimeFigureOut">
              <a:rPr lang="en-US" smtClean="0"/>
              <a:pPr/>
              <a:t>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EF5E57-8B35-447F-9D17-6D9BCA2C8447}"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EF5E57-8B35-447F-9D17-6D9BCA2C8447}" type="datetimeFigureOut">
              <a:rPr lang="en-US" smtClean="0"/>
              <a:pPr/>
              <a:t>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EF5E57-8B35-447F-9D17-6D9BCA2C8447}" type="datetimeFigureOut">
              <a:rPr lang="en-US" smtClean="0"/>
              <a:pPr/>
              <a:t>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F5E57-8B35-447F-9D17-6D9BCA2C8447}" type="datetimeFigureOut">
              <a:rPr lang="en-US" smtClean="0"/>
              <a:pPr/>
              <a:t>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F5E57-8B35-447F-9D17-6D9BCA2C8447}"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EF5E57-8B35-447F-9D17-6D9BCA2C8447}" type="datetimeFigureOut">
              <a:rPr lang="en-US" smtClean="0"/>
              <a:pPr/>
              <a:t>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022C1-BBB1-491E-B0A6-9417E06D38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7EF5E57-8B35-447F-9D17-6D9BCA2C8447}" type="datetimeFigureOut">
              <a:rPr lang="en-US" smtClean="0"/>
              <a:pPr/>
              <a:t>2/5/2014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5022C1-BBB1-491E-B0A6-9417E06D38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ounded Rectangle 14"/>
          <p:cNvSpPr/>
          <p:nvPr/>
        </p:nvSpPr>
        <p:spPr>
          <a:xfrm>
            <a:off x="228600" y="171450"/>
            <a:ext cx="8695944" cy="98663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a:grpSpLocks noChangeAspect="1"/>
          </p:cNvGrpSpPr>
          <p:nvPr/>
        </p:nvGrpSpPr>
        <p:grpSpPr bwMode="hidden">
          <a:xfrm>
            <a:off x="217426" y="936253"/>
            <a:ext cx="8723376" cy="331353"/>
            <a:chOff x="-3905251" y="4294188"/>
            <a:chExt cx="13027839" cy="1892300"/>
          </a:xfrm>
        </p:grpSpPr>
        <p:sp>
          <p:nvSpPr>
            <p:cNvPr id="22"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6"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 name="Date Placeholder 3"/>
          <p:cNvSpPr>
            <a:spLocks noGrp="1"/>
          </p:cNvSpPr>
          <p:nvPr>
            <p:ph type="dt" sz="half" idx="2"/>
          </p:nvPr>
        </p:nvSpPr>
        <p:spPr>
          <a:xfrm>
            <a:off x="200163" y="4686300"/>
            <a:ext cx="3786690" cy="273844"/>
          </a:xfrm>
          <a:prstGeom prst="rect">
            <a:avLst/>
          </a:prstGeom>
        </p:spPr>
        <p:txBody>
          <a:bodyPr vert="horz" lIns="91440" tIns="45720" rIns="91440" bIns="45720" rtlCol="0" anchor="ctr"/>
          <a:lstStyle>
            <a:lvl1pPr algn="l">
              <a:defRPr sz="1000">
                <a:solidFill>
                  <a:schemeClr val="tx2"/>
                </a:solidFill>
              </a:defRPr>
            </a:lvl1pPr>
          </a:lstStyle>
          <a:p>
            <a:fld id="{F5090676-A934-4AAD-A000-B03AA5FA4C03}" type="datetime3">
              <a:rPr lang="en-US" smtClean="0">
                <a:solidFill>
                  <a:srgbClr val="073E87"/>
                </a:solidFill>
              </a:rPr>
              <a:pPr/>
              <a:t>5 February 2014</a:t>
            </a:fld>
            <a:endParaRPr lang="en-US" dirty="0">
              <a:solidFill>
                <a:srgbClr val="073E87"/>
              </a:solidFill>
            </a:endParaRPr>
          </a:p>
        </p:txBody>
      </p:sp>
      <p:sp>
        <p:nvSpPr>
          <p:cNvPr id="5" name="Footer Placeholder 4"/>
          <p:cNvSpPr>
            <a:spLocks noGrp="1"/>
          </p:cNvSpPr>
          <p:nvPr>
            <p:ph type="ftr" sz="quarter" idx="3"/>
          </p:nvPr>
        </p:nvSpPr>
        <p:spPr>
          <a:xfrm>
            <a:off x="5148351" y="4686300"/>
            <a:ext cx="3786691" cy="273844"/>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4687623"/>
            <a:ext cx="1161826" cy="273844"/>
          </a:xfrm>
          <a:prstGeom prst="rect">
            <a:avLst/>
          </a:prstGeom>
        </p:spPr>
        <p:txBody>
          <a:bodyPr vert="horz" lIns="91440" tIns="45720" rIns="91440" bIns="45720" rtlCol="0" anchor="ctr"/>
          <a:lstStyle>
            <a:lvl1pPr algn="ctr">
              <a:defRPr sz="1000">
                <a:solidFill>
                  <a:schemeClr val="tx2"/>
                </a:solidFill>
              </a:defRPr>
            </a:lvl1pPr>
          </a:lstStyle>
          <a:p>
            <a:fld id="{6693B2A1-A12A-4A0A-B1E2-43FEC22D2202}"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8" y="2006600"/>
            <a:ext cx="7408333" cy="25880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464314" y="162383"/>
            <a:ext cx="8229600" cy="93954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877262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www.caafi.org/information/rdchalleng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cstate="print"/>
          <a:srcRect r="13380" b="27979"/>
          <a:stretch/>
        </p:blipFill>
        <p:spPr bwMode="auto">
          <a:xfrm>
            <a:off x="0" y="904190"/>
            <a:ext cx="9144000" cy="5518863"/>
          </a:xfrm>
          <a:prstGeom prst="rect">
            <a:avLst/>
          </a:prstGeom>
          <a:noFill/>
          <a:ln w="9525">
            <a:noFill/>
            <a:miter lim="800000"/>
            <a:headEnd/>
            <a:tailEnd/>
          </a:ln>
        </p:spPr>
      </p:pic>
      <p:sp>
        <p:nvSpPr>
          <p:cNvPr id="17" name="Text Box 7"/>
          <p:cNvSpPr txBox="1">
            <a:spLocks noChangeArrowheads="1"/>
          </p:cNvSpPr>
          <p:nvPr/>
        </p:nvSpPr>
        <p:spPr bwMode="auto">
          <a:xfrm>
            <a:off x="228600" y="4048124"/>
            <a:ext cx="1357312" cy="2571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Produced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8" descr="Kwclea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28601" y="4250147"/>
            <a:ext cx="1279525" cy="226603"/>
          </a:xfrm>
          <a:prstGeom prst="rect">
            <a:avLst/>
          </a:prstGeom>
          <a:noFill/>
          <a:ln w="9525" algn="in">
            <a:noFill/>
            <a:miter lim="800000"/>
            <a:headEnd/>
            <a:tailEnd/>
          </a:ln>
          <a:effectLst/>
        </p:spPr>
      </p:pic>
      <p:sp>
        <p:nvSpPr>
          <p:cNvPr id="20" name="Text Box 9"/>
          <p:cNvSpPr txBox="1">
            <a:spLocks noChangeArrowheads="1"/>
          </p:cNvSpPr>
          <p:nvPr/>
        </p:nvSpPr>
        <p:spPr bwMode="auto">
          <a:xfrm>
            <a:off x="2362200" y="133350"/>
            <a:ext cx="2667000"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CC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CAAFI 2014</a:t>
            </a:r>
            <a:endParaRPr lang="en-US" sz="24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G</a:t>
            </a:r>
            <a:r>
              <a:rPr kumimoji="0" lang="en-US" sz="2400" b="1" i="0" u="none" strike="noStrike" cap="none" normalizeH="0" baseline="0" dirty="0" smtClean="0">
                <a:ln>
                  <a:noFill/>
                </a:ln>
                <a:latin typeface="Arial" pitchFamily="34" charset="0"/>
                <a:cs typeface="Arial" pitchFamily="34" charset="0"/>
              </a:rPr>
              <a:t>eneral Meeting</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&amp; Expo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6178"/>
            <a:ext cx="1981200" cy="1286372"/>
          </a:xfrm>
          <a:prstGeom prst="rect">
            <a:avLst/>
          </a:prstGeom>
        </p:spPr>
      </p:pic>
      <p:sp>
        <p:nvSpPr>
          <p:cNvPr id="2" name="TextBox 1"/>
          <p:cNvSpPr txBox="1"/>
          <p:nvPr/>
        </p:nvSpPr>
        <p:spPr>
          <a:xfrm>
            <a:off x="457200" y="1581150"/>
            <a:ext cx="5105400" cy="1138773"/>
          </a:xfrm>
          <a:prstGeom prst="rect">
            <a:avLst/>
          </a:prstGeom>
          <a:noFill/>
        </p:spPr>
        <p:txBody>
          <a:bodyPr wrap="square" rtlCol="0">
            <a:spAutoFit/>
          </a:bodyPr>
          <a:lstStyle/>
          <a:p>
            <a:r>
              <a:rPr lang="en-US" sz="4400" smtClean="0"/>
              <a:t>Mike Epstein</a:t>
            </a:r>
          </a:p>
          <a:p>
            <a:r>
              <a:rPr lang="en-US" sz="2400" smtClean="0"/>
              <a:t>Research &amp; Development Team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Overall Objectives for Alternative Fuel Deployment</a:t>
            </a:r>
          </a:p>
          <a:p>
            <a:pPr lvl="1"/>
            <a:r>
              <a:rPr lang="en-US" dirty="0" smtClean="0"/>
              <a:t>Energy Security/Supply Reliability</a:t>
            </a:r>
          </a:p>
          <a:p>
            <a:pPr lvl="1"/>
            <a:r>
              <a:rPr lang="en-US" dirty="0" smtClean="0"/>
              <a:t>Commodity Competitor to Petroleum</a:t>
            </a:r>
          </a:p>
          <a:p>
            <a:pPr lvl="1"/>
            <a:r>
              <a:rPr lang="en-US" dirty="0" smtClean="0"/>
              <a:t>Environmental </a:t>
            </a:r>
            <a:r>
              <a:rPr lang="en-US" dirty="0"/>
              <a:t>B</a:t>
            </a:r>
            <a:r>
              <a:rPr lang="en-US" dirty="0" smtClean="0"/>
              <a:t>enefit (our focus)</a:t>
            </a:r>
          </a:p>
          <a:p>
            <a:endParaRPr lang="en-US" dirty="0"/>
          </a:p>
          <a:p>
            <a:r>
              <a:rPr lang="en-US" dirty="0" smtClean="0"/>
              <a:t>Environmental Benefit</a:t>
            </a:r>
          </a:p>
          <a:p>
            <a:pPr lvl="1"/>
            <a:r>
              <a:rPr lang="en-US" dirty="0" smtClean="0"/>
              <a:t>Life Cycle Greenhouse Gas (GHG) Emissions Improvements</a:t>
            </a:r>
            <a:endParaRPr lang="en-US" strike="sngStrike" dirty="0" smtClean="0">
              <a:solidFill>
                <a:srgbClr val="FF0000"/>
              </a:solidFill>
            </a:endParaRPr>
          </a:p>
          <a:p>
            <a:pPr lvl="1"/>
            <a:r>
              <a:rPr lang="en-US" dirty="0" smtClean="0"/>
              <a:t>Potential to Reduce Emissions with Air Quality Impact</a:t>
            </a:r>
          </a:p>
          <a:p>
            <a:pPr lvl="1"/>
            <a:r>
              <a:rPr lang="en-US" dirty="0" smtClean="0"/>
              <a:t>Sustainability </a:t>
            </a:r>
            <a:r>
              <a:rPr lang="en-US" dirty="0"/>
              <a:t>More Broadly: Do Not Induce Other Environmental Problems</a:t>
            </a:r>
          </a:p>
          <a:p>
            <a:pPr lvl="2"/>
            <a:r>
              <a:rPr lang="en-US" dirty="0"/>
              <a:t>Water use, land use, food-basket competition, </a:t>
            </a:r>
            <a:r>
              <a:rPr lang="en-US" dirty="0" smtClean="0"/>
              <a:t>etc.</a:t>
            </a:r>
            <a:endParaRPr lang="en-US" dirty="0"/>
          </a:p>
        </p:txBody>
      </p:sp>
      <p:sp>
        <p:nvSpPr>
          <p:cNvPr id="3" name="Date Placeholder 2"/>
          <p:cNvSpPr>
            <a:spLocks noGrp="1"/>
          </p:cNvSpPr>
          <p:nvPr>
            <p:ph type="dt" sz="half" idx="10"/>
          </p:nvPr>
        </p:nvSpPr>
        <p:spPr/>
        <p:txBody>
          <a:bodyPr/>
          <a:lstStyle/>
          <a:p>
            <a:r>
              <a:rPr lang="en-US" dirty="0" smtClean="0">
                <a:solidFill>
                  <a:srgbClr val="073E87"/>
                </a:solidFill>
              </a:rPr>
              <a:t>January 29,  2014</a:t>
            </a:r>
            <a:endParaRPr lang="en-US" dirty="0">
              <a:solidFill>
                <a:srgbClr val="073E87"/>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10</a:t>
            </a:fld>
            <a:endParaRPr lang="en-US" dirty="0">
              <a:solidFill>
                <a:srgbClr val="073E87"/>
              </a:solidFill>
            </a:endParaRPr>
          </a:p>
        </p:txBody>
      </p:sp>
      <p:sp>
        <p:nvSpPr>
          <p:cNvPr id="5" name="Title 4"/>
          <p:cNvSpPr>
            <a:spLocks noGrp="1"/>
          </p:cNvSpPr>
          <p:nvPr>
            <p:ph type="title"/>
          </p:nvPr>
        </p:nvSpPr>
        <p:spPr/>
        <p:txBody>
          <a:bodyPr>
            <a:normAutofit fontScale="90000"/>
          </a:bodyPr>
          <a:lstStyle/>
          <a:p>
            <a:r>
              <a:rPr lang="en-US" dirty="0" smtClean="0"/>
              <a:t>Refresher on the Environmental Imperative</a:t>
            </a:r>
            <a:endParaRPr lang="en-US" dirty="0"/>
          </a:p>
        </p:txBody>
      </p:sp>
      <p:pic>
        <p:nvPicPr>
          <p:cNvPr id="6" name="Picture 7" descr="Plant%20in%20ha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57350"/>
            <a:ext cx="1995488" cy="107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686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3" y="1257301"/>
            <a:ext cx="7848599" cy="3337322"/>
          </a:xfrm>
        </p:spPr>
        <p:txBody>
          <a:bodyPr>
            <a:normAutofit/>
          </a:bodyPr>
          <a:lstStyle/>
          <a:p>
            <a:r>
              <a:rPr lang="en-US" dirty="0" smtClean="0"/>
              <a:t>Developed Sustainability “Impact Matrix” and Guidance</a:t>
            </a:r>
          </a:p>
          <a:p>
            <a:pPr lvl="1"/>
            <a:r>
              <a:rPr lang="en-US" dirty="0" smtClean="0"/>
              <a:t>Identified indicators  (areas </a:t>
            </a:r>
            <a:r>
              <a:rPr lang="en-US" dirty="0"/>
              <a:t>of </a:t>
            </a:r>
            <a:r>
              <a:rPr lang="en-US" dirty="0" smtClean="0"/>
              <a:t>concern) and relevant metrics for reflecting potential impact</a:t>
            </a:r>
          </a:p>
          <a:p>
            <a:pPr lvl="1"/>
            <a:r>
              <a:rPr lang="en-US" dirty="0" smtClean="0"/>
              <a:t>Overview of existing regulatory and voluntary sustainability regimes</a:t>
            </a:r>
          </a:p>
          <a:p>
            <a:pPr lvl="1"/>
            <a:r>
              <a:rPr lang="en-US" dirty="0" smtClean="0"/>
              <a:t>“Impact </a:t>
            </a:r>
            <a:r>
              <a:rPr lang="en-US" dirty="0"/>
              <a:t>Matrix” </a:t>
            </a:r>
            <a:r>
              <a:rPr lang="en-US" dirty="0" smtClean="0"/>
              <a:t>defines </a:t>
            </a:r>
            <a:r>
              <a:rPr lang="en-US" dirty="0"/>
              <a:t>the potential impact risk </a:t>
            </a:r>
            <a:r>
              <a:rPr lang="en-US" dirty="0" smtClean="0"/>
              <a:t>and metrics along </a:t>
            </a:r>
            <a:r>
              <a:rPr lang="en-US" dirty="0"/>
              <a:t>the </a:t>
            </a:r>
            <a:r>
              <a:rPr lang="en-US" dirty="0" smtClean="0"/>
              <a:t>alternative fuel </a:t>
            </a:r>
            <a:r>
              <a:rPr lang="en-US" dirty="0"/>
              <a:t>supply </a:t>
            </a:r>
            <a:r>
              <a:rPr lang="en-US" dirty="0" smtClean="0"/>
              <a:t>chain</a:t>
            </a:r>
          </a:p>
          <a:p>
            <a:r>
              <a:rPr lang="en-US" dirty="0" smtClean="0"/>
              <a:t>Developed Environmental Progression</a:t>
            </a:r>
          </a:p>
          <a:p>
            <a:pPr lvl="1"/>
            <a:r>
              <a:rPr lang="en-US" dirty="0" smtClean="0"/>
              <a:t>Puts “environmental readiness” on a scale with feedstock readiness and fuel readiness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11</a:t>
            </a:fld>
            <a:endParaRPr lang="en-US" dirty="0">
              <a:solidFill>
                <a:srgbClr val="073E87"/>
              </a:solidFill>
            </a:endParaRPr>
          </a:p>
        </p:txBody>
      </p:sp>
      <p:sp>
        <p:nvSpPr>
          <p:cNvPr id="5" name="Title 4"/>
          <p:cNvSpPr>
            <a:spLocks noGrp="1"/>
          </p:cNvSpPr>
          <p:nvPr>
            <p:ph type="title"/>
          </p:nvPr>
        </p:nvSpPr>
        <p:spPr/>
        <p:txBody>
          <a:bodyPr>
            <a:normAutofit fontScale="90000"/>
          </a:bodyPr>
          <a:lstStyle/>
          <a:p>
            <a:r>
              <a:rPr lang="en-US" dirty="0" smtClean="0"/>
              <a:t>Sustainability:  Focus &amp; Achievements to Date </a:t>
            </a:r>
            <a:endParaRPr lang="en-US"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29795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12</a:t>
            </a:fld>
            <a:endParaRPr lang="en-US">
              <a:solidFill>
                <a:srgbClr val="073E87"/>
              </a:solidFill>
            </a:endParaRPr>
          </a:p>
        </p:txBody>
      </p:sp>
      <p:sp>
        <p:nvSpPr>
          <p:cNvPr id="5" name="Title 4"/>
          <p:cNvSpPr>
            <a:spLocks noGrp="1"/>
          </p:cNvSpPr>
          <p:nvPr>
            <p:ph type="title"/>
          </p:nvPr>
        </p:nvSpPr>
        <p:spPr/>
        <p:txBody>
          <a:bodyPr/>
          <a:lstStyle/>
          <a:p>
            <a:r>
              <a:rPr lang="en-US" dirty="0" smtClean="0"/>
              <a:t>Capture Indicators </a:t>
            </a:r>
            <a:endParaRPr lang="en-US" dirty="0"/>
          </a:p>
        </p:txBody>
      </p:sp>
      <p:grpSp>
        <p:nvGrpSpPr>
          <p:cNvPr id="6" name="Group 5"/>
          <p:cNvGrpSpPr/>
          <p:nvPr/>
        </p:nvGrpSpPr>
        <p:grpSpPr>
          <a:xfrm>
            <a:off x="950341" y="1167612"/>
            <a:ext cx="1645920" cy="1234440"/>
            <a:chOff x="754748" y="-55402"/>
            <a:chExt cx="1547367" cy="1446138"/>
          </a:xfrm>
        </p:grpSpPr>
        <p:pic>
          <p:nvPicPr>
            <p:cNvPr id="7" name="Picture 2" descr="C:\Users\k.vanfossen.ctr\AppData\Local\Microsoft\Windows\Temporary Internet Files\Content.IE5\G39Z6DT8\MP90039045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748" y="-55402"/>
              <a:ext cx="1547367" cy="14461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457200"/>
              <a:ext cx="1143000" cy="757172"/>
            </a:xfrm>
            <a:prstGeom prst="rect">
              <a:avLst/>
            </a:prstGeom>
            <a:noFill/>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e</a:t>
              </a:r>
              <a:r>
                <a:rPr lang="en-US" b="1" dirty="0" smtClean="0">
                  <a:solidFill>
                    <a:prstClr val="white"/>
                  </a:solidFill>
                  <a:latin typeface="Arial" panose="020B0604020202020204" pitchFamily="34" charset="0"/>
                  <a:cs typeface="Arial" panose="020B0604020202020204" pitchFamily="34" charset="0"/>
                </a:rPr>
                <a:t>nergy use</a:t>
              </a:r>
              <a:endParaRPr lang="en-US" b="1" dirty="0">
                <a:solidFill>
                  <a:prstClr val="white"/>
                </a:solidFill>
                <a:latin typeface="Arial" panose="020B0604020202020204" pitchFamily="34" charset="0"/>
                <a:cs typeface="Arial" panose="020B0604020202020204" pitchFamily="34" charset="0"/>
              </a:endParaRPr>
            </a:p>
          </p:txBody>
        </p:sp>
      </p:grpSp>
      <p:grpSp>
        <p:nvGrpSpPr>
          <p:cNvPr id="9" name="Group 8"/>
          <p:cNvGrpSpPr/>
          <p:nvPr/>
        </p:nvGrpSpPr>
        <p:grpSpPr>
          <a:xfrm>
            <a:off x="6633964" y="1167611"/>
            <a:ext cx="1645920" cy="1234440"/>
            <a:chOff x="712114" y="601800"/>
            <a:chExt cx="1622095" cy="1531799"/>
          </a:xfrm>
        </p:grpSpPr>
        <p:pic>
          <p:nvPicPr>
            <p:cNvPr id="10" name="Picture 3" descr="C:\Users\k.vanfossen.ctr\AppData\Local\Microsoft\Windows\Temporary Internet Files\Content.IE5\QQCSMX1Q\MP90039014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14" y="601800"/>
              <a:ext cx="1622095" cy="1531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43000" y="1260556"/>
              <a:ext cx="838200" cy="458299"/>
            </a:xfrm>
            <a:prstGeom prst="rect">
              <a:avLst/>
            </a:prstGeom>
            <a:noFill/>
          </p:spPr>
          <p:txBody>
            <a:bodyPr wrap="square" rtlCol="0">
              <a:spAutoFit/>
            </a:bodyPr>
            <a:lstStyle/>
            <a:p>
              <a:r>
                <a:rPr lang="en-US" b="1" dirty="0" smtClean="0">
                  <a:solidFill>
                    <a:prstClr val="white"/>
                  </a:solidFill>
                  <a:latin typeface="Arial" panose="020B0604020202020204" pitchFamily="34" charset="0"/>
                  <a:cs typeface="Arial" panose="020B0604020202020204" pitchFamily="34" charset="0"/>
                </a:rPr>
                <a:t>GHG</a:t>
              </a:r>
              <a:endParaRPr lang="en-US" b="1" dirty="0">
                <a:solidFill>
                  <a:prstClr val="white"/>
                </a:solidFill>
                <a:latin typeface="Arial" panose="020B0604020202020204" pitchFamily="34" charset="0"/>
                <a:cs typeface="Arial" panose="020B0604020202020204" pitchFamily="34" charset="0"/>
              </a:endParaRPr>
            </a:p>
          </p:txBody>
        </p:sp>
      </p:grpSp>
      <p:grpSp>
        <p:nvGrpSpPr>
          <p:cNvPr id="12" name="Group 11"/>
          <p:cNvGrpSpPr/>
          <p:nvPr/>
        </p:nvGrpSpPr>
        <p:grpSpPr>
          <a:xfrm>
            <a:off x="2844882" y="1167611"/>
            <a:ext cx="1645920" cy="1234440"/>
            <a:chOff x="745556" y="1029749"/>
            <a:chExt cx="1469217" cy="1469217"/>
          </a:xfrm>
        </p:grpSpPr>
        <p:pic>
          <p:nvPicPr>
            <p:cNvPr id="13" name="Picture 6" descr="C:\Users\k.vanfossen.ctr\AppData\Local\Microsoft\Windows\Temporary Internet Files\Content.IE5\9ER30T20\MP9004487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56" y="1029749"/>
              <a:ext cx="1469217" cy="14692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5722" y="1407429"/>
              <a:ext cx="1074052" cy="769256"/>
            </a:xfrm>
            <a:prstGeom prst="rect">
              <a:avLst/>
            </a:prstGeom>
            <a:noFill/>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a</a:t>
              </a:r>
              <a:r>
                <a:rPr lang="en-US" b="1" dirty="0" smtClean="0">
                  <a:solidFill>
                    <a:prstClr val="white"/>
                  </a:solidFill>
                  <a:latin typeface="Arial" panose="020B0604020202020204" pitchFamily="34" charset="0"/>
                  <a:cs typeface="Arial" panose="020B0604020202020204" pitchFamily="34" charset="0"/>
                </a:rPr>
                <a:t>ir quality</a:t>
              </a:r>
              <a:endParaRPr lang="en-US" b="1" dirty="0">
                <a:solidFill>
                  <a:prstClr val="white"/>
                </a:solidFill>
                <a:latin typeface="Arial" panose="020B0604020202020204" pitchFamily="34" charset="0"/>
                <a:cs typeface="Arial" panose="020B0604020202020204" pitchFamily="34" charset="0"/>
              </a:endParaRPr>
            </a:p>
          </p:txBody>
        </p:sp>
      </p:grpSp>
      <p:grpSp>
        <p:nvGrpSpPr>
          <p:cNvPr id="15" name="Group 14"/>
          <p:cNvGrpSpPr/>
          <p:nvPr/>
        </p:nvGrpSpPr>
        <p:grpSpPr>
          <a:xfrm>
            <a:off x="4719813" y="2870537"/>
            <a:ext cx="1645920" cy="1234440"/>
            <a:chOff x="639791" y="2057400"/>
            <a:chExt cx="1655235" cy="1600200"/>
          </a:xfrm>
        </p:grpSpPr>
        <p:pic>
          <p:nvPicPr>
            <p:cNvPr id="16" name="Picture 13" descr="C:\Users\k.vanfossen.ctr\AppData\Local\Microsoft\Windows\Temporary Internet Files\Content.IE5\X6YI2IJE\dglxasset[2].jp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91" y="2057400"/>
              <a:ext cx="1655235" cy="16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4026" y="2544066"/>
              <a:ext cx="1540279" cy="478764"/>
            </a:xfrm>
            <a:prstGeom prst="rect">
              <a:avLst/>
            </a:prstGeom>
            <a:noFill/>
          </p:spPr>
          <p:txBody>
            <a:bodyPr wrap="square" rtlCol="0">
              <a:spAutoFit/>
            </a:bodyPr>
            <a:lstStyle/>
            <a:p>
              <a:r>
                <a:rPr lang="en-US" b="1" dirty="0" smtClean="0">
                  <a:solidFill>
                    <a:prstClr val="white"/>
                  </a:solidFill>
                  <a:latin typeface="Arial" panose="020B0604020202020204" pitchFamily="34" charset="0"/>
                  <a:cs typeface="Arial" panose="020B0604020202020204" pitchFamily="34" charset="0"/>
                </a:rPr>
                <a:t>biodiversity</a:t>
              </a:r>
              <a:endParaRPr lang="en-US" b="1" dirty="0">
                <a:solidFill>
                  <a:prstClr val="white"/>
                </a:solidFill>
                <a:latin typeface="Arial" panose="020B0604020202020204" pitchFamily="34" charset="0"/>
                <a:cs typeface="Arial" panose="020B0604020202020204" pitchFamily="34" charset="0"/>
              </a:endParaRPr>
            </a:p>
          </p:txBody>
        </p:sp>
      </p:grpSp>
      <p:grpSp>
        <p:nvGrpSpPr>
          <p:cNvPr id="18" name="Group 17"/>
          <p:cNvGrpSpPr/>
          <p:nvPr/>
        </p:nvGrpSpPr>
        <p:grpSpPr>
          <a:xfrm>
            <a:off x="4739423" y="1167612"/>
            <a:ext cx="1645920" cy="1234440"/>
            <a:chOff x="628099" y="2847758"/>
            <a:chExt cx="1641429" cy="1619684"/>
          </a:xfrm>
        </p:grpSpPr>
        <p:pic>
          <p:nvPicPr>
            <p:cNvPr id="19" name="Picture 16" descr="C:\Users\k.vanfossen.ctr\AppData\Local\Microsoft\Windows\Temporary Internet Files\Content.IE5\G39Z6DT8\dglxasset[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99" y="2847758"/>
              <a:ext cx="1641429" cy="16196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13257" y="3444020"/>
              <a:ext cx="1345286" cy="484593"/>
            </a:xfrm>
            <a:prstGeom prst="rect">
              <a:avLst/>
            </a:prstGeom>
            <a:noFill/>
          </p:spPr>
          <p:txBody>
            <a:bodyPr wrap="square" rtlCol="0">
              <a:spAutoFit/>
            </a:bodyPr>
            <a:lstStyle/>
            <a:p>
              <a:r>
                <a:rPr lang="en-US" b="1" dirty="0">
                  <a:solidFill>
                    <a:prstClr val="white"/>
                  </a:solidFill>
                  <a:latin typeface="Arial" panose="020B0604020202020204" pitchFamily="34" charset="0"/>
                  <a:cs typeface="Arial" panose="020B0604020202020204" pitchFamily="34" charset="0"/>
                </a:rPr>
                <a:t>l</a:t>
              </a:r>
              <a:r>
                <a:rPr lang="en-US" b="1" dirty="0" smtClean="0">
                  <a:solidFill>
                    <a:prstClr val="white"/>
                  </a:solidFill>
                  <a:latin typeface="Arial" panose="020B0604020202020204" pitchFamily="34" charset="0"/>
                  <a:cs typeface="Arial" panose="020B0604020202020204" pitchFamily="34" charset="0"/>
                </a:rPr>
                <a:t>and use</a:t>
              </a:r>
              <a:endParaRPr lang="en-US" b="1" dirty="0">
                <a:solidFill>
                  <a:prstClr val="white"/>
                </a:solidFill>
                <a:latin typeface="Arial" panose="020B0604020202020204" pitchFamily="34" charset="0"/>
                <a:cs typeface="Arial" panose="020B0604020202020204" pitchFamily="34" charset="0"/>
              </a:endParaRPr>
            </a:p>
          </p:txBody>
        </p:sp>
      </p:grpSp>
      <p:grpSp>
        <p:nvGrpSpPr>
          <p:cNvPr id="21" name="Group 20"/>
          <p:cNvGrpSpPr/>
          <p:nvPr/>
        </p:nvGrpSpPr>
        <p:grpSpPr>
          <a:xfrm>
            <a:off x="2805661" y="2870536"/>
            <a:ext cx="1645920" cy="1234440"/>
            <a:chOff x="646740" y="3460375"/>
            <a:chExt cx="1648287" cy="1649899"/>
          </a:xfrm>
        </p:grpSpPr>
        <p:pic>
          <p:nvPicPr>
            <p:cNvPr id="22" name="Picture 23" descr="C:\Users\k.vanfossen.ctr\AppData\Local\Microsoft\Windows\Temporary Internet Files\Content.IE5\9ER30T20\MP90042779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740" y="3460375"/>
              <a:ext cx="1648287" cy="16498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48874" y="3962157"/>
              <a:ext cx="1074052" cy="863858"/>
            </a:xfrm>
            <a:prstGeom prst="rect">
              <a:avLst/>
            </a:prstGeom>
            <a:noFill/>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w</a:t>
              </a:r>
              <a:r>
                <a:rPr lang="en-US" b="1" dirty="0" smtClean="0">
                  <a:solidFill>
                    <a:prstClr val="white"/>
                  </a:solidFill>
                  <a:latin typeface="Arial" panose="020B0604020202020204" pitchFamily="34" charset="0"/>
                  <a:cs typeface="Arial" panose="020B0604020202020204" pitchFamily="34" charset="0"/>
                </a:rPr>
                <a:t>ater quality</a:t>
              </a:r>
              <a:endParaRPr lang="en-US" b="1" dirty="0">
                <a:solidFill>
                  <a:prstClr val="white"/>
                </a:solidFill>
                <a:latin typeface="Arial" panose="020B0604020202020204" pitchFamily="34" charset="0"/>
                <a:cs typeface="Arial" panose="020B0604020202020204" pitchFamily="34" charset="0"/>
              </a:endParaRPr>
            </a:p>
          </p:txBody>
        </p:sp>
      </p:grpSp>
      <p:grpSp>
        <p:nvGrpSpPr>
          <p:cNvPr id="24" name="Group 23"/>
          <p:cNvGrpSpPr/>
          <p:nvPr/>
        </p:nvGrpSpPr>
        <p:grpSpPr>
          <a:xfrm>
            <a:off x="891509" y="2870536"/>
            <a:ext cx="1645920" cy="1234440"/>
            <a:chOff x="614397" y="4285324"/>
            <a:chExt cx="1624380" cy="1600199"/>
          </a:xfrm>
        </p:grpSpPr>
        <p:pic>
          <p:nvPicPr>
            <p:cNvPr id="25" name="Picture 28" descr="C:\Users\k.vanfossen.ctr\AppData\Local\Microsoft\Windows\Temporary Internet Files\Content.IE5\X6YI2IJE\MP90043874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397" y="4285324"/>
              <a:ext cx="1606200" cy="16001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91409" y="5257800"/>
              <a:ext cx="1547368" cy="478763"/>
            </a:xfrm>
            <a:prstGeom prst="rect">
              <a:avLst/>
            </a:prstGeom>
            <a:noFill/>
          </p:spPr>
          <p:txBody>
            <a:bodyPr wrap="square" rtlCol="0">
              <a:spAutoFit/>
            </a:bodyPr>
            <a:lstStyle/>
            <a:p>
              <a:pPr algn="ctr"/>
              <a:r>
                <a:rPr lang="en-US" b="1" dirty="0" smtClean="0">
                  <a:solidFill>
                    <a:prstClr val="white"/>
                  </a:solidFill>
                  <a:latin typeface="Arial" panose="020B0604020202020204" pitchFamily="34" charset="0"/>
                  <a:cs typeface="Arial" panose="020B0604020202020204" pitchFamily="34" charset="0"/>
                </a:rPr>
                <a:t>water use</a:t>
              </a:r>
              <a:endParaRPr lang="en-US" b="1" dirty="0">
                <a:solidFill>
                  <a:prstClr val="white"/>
                </a:solidFill>
                <a:latin typeface="Arial" panose="020B0604020202020204" pitchFamily="34" charset="0"/>
                <a:cs typeface="Arial" panose="020B0604020202020204" pitchFamily="34" charset="0"/>
              </a:endParaRPr>
            </a:p>
          </p:txBody>
        </p:sp>
      </p:grpSp>
      <p:grpSp>
        <p:nvGrpSpPr>
          <p:cNvPr id="27" name="Group 26"/>
          <p:cNvGrpSpPr/>
          <p:nvPr/>
        </p:nvGrpSpPr>
        <p:grpSpPr>
          <a:xfrm>
            <a:off x="6633964" y="2870537"/>
            <a:ext cx="1645920" cy="1234440"/>
            <a:chOff x="533247" y="5105400"/>
            <a:chExt cx="1724420" cy="1661290"/>
          </a:xfrm>
        </p:grpSpPr>
        <p:pic>
          <p:nvPicPr>
            <p:cNvPr id="28" name="Picture 29" descr="C:\Users\k.vanfossen.ctr\AppData\Local\Microsoft\Windows\Temporary Internet Files\Content.IE5\QQCSMX1Q\MP90040220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247" y="5105400"/>
              <a:ext cx="1724420" cy="16612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64305" y="5802362"/>
              <a:ext cx="1145094" cy="869822"/>
            </a:xfrm>
            <a:prstGeom prst="rect">
              <a:avLst/>
            </a:prstGeom>
            <a:noFill/>
          </p:spPr>
          <p:txBody>
            <a:bodyPr wrap="square" rtlCol="0">
              <a:spAutoFit/>
            </a:bodyPr>
            <a:lstStyle/>
            <a:p>
              <a:pPr algn="ctr"/>
              <a:r>
                <a:rPr lang="en-US" b="1" dirty="0">
                  <a:solidFill>
                    <a:prstClr val="white"/>
                  </a:solidFill>
                  <a:latin typeface="Arial" panose="020B0604020202020204" pitchFamily="34" charset="0"/>
                  <a:cs typeface="Arial" panose="020B0604020202020204" pitchFamily="34" charset="0"/>
                </a:rPr>
                <a:t>s</a:t>
              </a:r>
              <a:r>
                <a:rPr lang="en-US" b="1" dirty="0" smtClean="0">
                  <a:solidFill>
                    <a:prstClr val="white"/>
                  </a:solidFill>
                  <a:latin typeface="Arial" panose="020B0604020202020204" pitchFamily="34" charset="0"/>
                  <a:cs typeface="Arial" panose="020B0604020202020204" pitchFamily="34" charset="0"/>
                </a:rPr>
                <a:t>oil quality</a:t>
              </a:r>
              <a:endParaRPr lang="en-US" b="1" dirty="0">
                <a:solidFill>
                  <a:prstClr val="white"/>
                </a:solidFill>
                <a:latin typeface="Arial" panose="020B0604020202020204" pitchFamily="34" charset="0"/>
                <a:cs typeface="Arial" panose="020B0604020202020204" pitchFamily="34" charset="0"/>
              </a:endParaRPr>
            </a:p>
          </p:txBody>
        </p:sp>
      </p:grpSp>
      <p:sp>
        <p:nvSpPr>
          <p:cNvPr id="30"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10899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13</a:t>
            </a:fld>
            <a:endParaRPr lang="en-US">
              <a:solidFill>
                <a:srgbClr val="073E87"/>
              </a:solidFill>
            </a:endParaRPr>
          </a:p>
        </p:txBody>
      </p:sp>
      <p:sp>
        <p:nvSpPr>
          <p:cNvPr id="5" name="Title 4"/>
          <p:cNvSpPr>
            <a:spLocks noGrp="1"/>
          </p:cNvSpPr>
          <p:nvPr>
            <p:ph type="title"/>
          </p:nvPr>
        </p:nvSpPr>
        <p:spPr>
          <a:xfrm>
            <a:off x="457200" y="57150"/>
            <a:ext cx="8229600" cy="939546"/>
          </a:xfrm>
        </p:spPr>
        <p:txBody>
          <a:bodyPr>
            <a:noAutofit/>
          </a:bodyPr>
          <a:lstStyle/>
          <a:p>
            <a:r>
              <a:rPr lang="en-US" sz="3200" dirty="0" smtClean="0"/>
              <a:t>Impact Matrix </a:t>
            </a:r>
            <a:br>
              <a:rPr lang="en-US" sz="3200" dirty="0" smtClean="0"/>
            </a:br>
            <a:r>
              <a:rPr lang="en-US" sz="3200" dirty="0" smtClean="0"/>
              <a:t>Assessing Potential for Environmental Impact</a:t>
            </a:r>
            <a:endParaRPr lang="en-US" sz="3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028701"/>
            <a:ext cx="6567970" cy="3970010"/>
          </a:xfrm>
          <a:prstGeom prst="rect">
            <a:avLst/>
          </a:prstGeom>
          <a:effectLst>
            <a:softEdge rad="38100"/>
          </a:effectLst>
        </p:spPr>
      </p:pic>
      <p:sp>
        <p:nvSpPr>
          <p:cNvPr id="31"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2452324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3" y="1257301"/>
            <a:ext cx="8305799" cy="3337322"/>
          </a:xfrm>
        </p:spPr>
        <p:txBody>
          <a:bodyPr>
            <a:normAutofit/>
          </a:bodyPr>
          <a:lstStyle/>
          <a:p>
            <a:pPr>
              <a:spcAft>
                <a:spcPts val="600"/>
              </a:spcAft>
            </a:pPr>
            <a:r>
              <a:rPr lang="en-US" sz="2800" dirty="0" smtClean="0"/>
              <a:t>What environmental analyses might be expected and/or required for alternative jet fuel production?</a:t>
            </a:r>
          </a:p>
          <a:p>
            <a:pPr>
              <a:spcAft>
                <a:spcPts val="600"/>
              </a:spcAft>
            </a:pPr>
            <a:r>
              <a:rPr lang="en-US" sz="2800" dirty="0" smtClean="0"/>
              <a:t>When in pathway development can/should analyses be performed?</a:t>
            </a:r>
          </a:p>
          <a:p>
            <a:pPr>
              <a:spcAft>
                <a:spcPts val="600"/>
              </a:spcAft>
            </a:pPr>
            <a:r>
              <a:rPr lang="en-US" sz="2800" dirty="0" smtClean="0"/>
              <a:t>NOT prescriptive of outcomes (no thresholds)</a:t>
            </a:r>
          </a:p>
          <a:p>
            <a:r>
              <a:rPr lang="en-US" sz="2800" dirty="0"/>
              <a:t>Aligned Environmental Progression with Fuel Readiness Level and Feedstock Readiness Level</a:t>
            </a:r>
          </a:p>
          <a:p>
            <a:endParaRPr lang="en-US" sz="2800" dirty="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14</a:t>
            </a:fld>
            <a:endParaRPr lang="en-US">
              <a:solidFill>
                <a:srgbClr val="073E87"/>
              </a:solidFill>
            </a:endParaRPr>
          </a:p>
        </p:txBody>
      </p:sp>
      <p:sp>
        <p:nvSpPr>
          <p:cNvPr id="5" name="Title 4"/>
          <p:cNvSpPr>
            <a:spLocks noGrp="1"/>
          </p:cNvSpPr>
          <p:nvPr>
            <p:ph type="title"/>
          </p:nvPr>
        </p:nvSpPr>
        <p:spPr>
          <a:xfrm>
            <a:off x="457200" y="89154"/>
            <a:ext cx="8229600" cy="939546"/>
          </a:xfrm>
        </p:spPr>
        <p:txBody>
          <a:bodyPr>
            <a:normAutofit fontScale="90000"/>
          </a:bodyPr>
          <a:lstStyle/>
          <a:p>
            <a:r>
              <a:rPr lang="en-US" dirty="0" smtClean="0"/>
              <a:t>Motivation for </a:t>
            </a:r>
            <a:br>
              <a:rPr lang="en-US" dirty="0" smtClean="0"/>
            </a:br>
            <a:r>
              <a:rPr lang="en-US" dirty="0" smtClean="0"/>
              <a:t>Environmental Progression</a:t>
            </a:r>
            <a:endParaRPr lang="en-US"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305397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15</a:t>
            </a:fld>
            <a:endParaRPr lang="en-US">
              <a:solidFill>
                <a:srgbClr val="073E87"/>
              </a:solidFill>
            </a:endParaRPr>
          </a:p>
        </p:txBody>
      </p:sp>
      <p:sp>
        <p:nvSpPr>
          <p:cNvPr id="5" name="Title 4"/>
          <p:cNvSpPr>
            <a:spLocks noGrp="1"/>
          </p:cNvSpPr>
          <p:nvPr>
            <p:ph type="title"/>
          </p:nvPr>
        </p:nvSpPr>
        <p:spPr/>
        <p:txBody>
          <a:bodyPr/>
          <a:lstStyle/>
          <a:p>
            <a:r>
              <a:rPr lang="en-US" dirty="0" smtClean="0"/>
              <a:t>Environmental Progression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26768222"/>
              </p:ext>
            </p:extLst>
          </p:nvPr>
        </p:nvGraphicFramePr>
        <p:xfrm>
          <a:off x="381000" y="1201124"/>
          <a:ext cx="8382000" cy="3631344"/>
        </p:xfrm>
        <a:graphic>
          <a:graphicData uri="http://schemas.openxmlformats.org/drawingml/2006/table">
            <a:tbl>
              <a:tblPr firstRow="1" bandRow="1">
                <a:tableStyleId>{5940675A-B579-460E-94D1-54222C63F5DA}</a:tableStyleId>
              </a:tblPr>
              <a:tblGrid>
                <a:gridCol w="2209800"/>
                <a:gridCol w="3086100"/>
                <a:gridCol w="3086100"/>
              </a:tblGrid>
              <a:tr h="411480">
                <a:tc>
                  <a:txBody>
                    <a:bodyPr/>
                    <a:lstStyle/>
                    <a:p>
                      <a:pPr algn="ctr"/>
                      <a:r>
                        <a:rPr lang="en-US" sz="1100" b="1" dirty="0" smtClean="0"/>
                        <a:t>Environmental</a:t>
                      </a:r>
                      <a:r>
                        <a:rPr lang="en-US" sz="1100" b="1" baseline="0" dirty="0" smtClean="0"/>
                        <a:t> Progression</a:t>
                      </a:r>
                      <a:endParaRPr lang="en-US" sz="1100" b="1" dirty="0"/>
                    </a:p>
                  </a:txBody>
                  <a:tcPr marT="34290" marB="34290" anchor="ctr">
                    <a:solidFill>
                      <a:srgbClr val="00B0F0">
                        <a:alpha val="50000"/>
                      </a:srgbClr>
                    </a:solidFill>
                  </a:tcPr>
                </a:tc>
                <a:tc>
                  <a:txBody>
                    <a:bodyPr/>
                    <a:lstStyle/>
                    <a:p>
                      <a:pPr algn="ctr"/>
                      <a:r>
                        <a:rPr lang="en-US" sz="1100" b="1" dirty="0" smtClean="0"/>
                        <a:t>Risk Assessment</a:t>
                      </a:r>
                      <a:endParaRPr lang="en-US" sz="1100" b="1" dirty="0"/>
                    </a:p>
                  </a:txBody>
                  <a:tcPr marT="34290" marB="34290" anchor="ctr">
                    <a:solidFill>
                      <a:srgbClr val="00B0F0">
                        <a:alpha val="50000"/>
                      </a:srgbClr>
                    </a:solidFill>
                  </a:tcPr>
                </a:tc>
                <a:tc>
                  <a:txBody>
                    <a:bodyPr/>
                    <a:lstStyle/>
                    <a:p>
                      <a:pPr algn="ctr"/>
                      <a:r>
                        <a:rPr lang="en-US" sz="1100" b="1" dirty="0" smtClean="0"/>
                        <a:t>Risk Management</a:t>
                      </a:r>
                      <a:endParaRPr lang="en-US" sz="1100" b="1" dirty="0"/>
                    </a:p>
                  </a:txBody>
                  <a:tcPr marT="34290" marB="34290" anchor="ctr">
                    <a:solidFill>
                      <a:srgbClr val="00B0F0">
                        <a:alpha val="50000"/>
                      </a:srgbClr>
                    </a:solidFill>
                  </a:tcPr>
                </a:tc>
              </a:tr>
              <a:tr h="240030">
                <a:tc>
                  <a:txBody>
                    <a:bodyPr/>
                    <a:lstStyle/>
                    <a:p>
                      <a:pPr algn="ctr"/>
                      <a:r>
                        <a:rPr lang="en-US" sz="1100" dirty="0" smtClean="0"/>
                        <a:t>Basic Principles</a:t>
                      </a:r>
                      <a:endParaRPr lang="en-US" sz="1100" dirty="0"/>
                    </a:p>
                  </a:txBody>
                  <a:tcPr marT="34290" marB="34290" anchor="ctr">
                    <a:solidFill>
                      <a:srgbClr val="00B0F0">
                        <a:alpha val="50000"/>
                      </a:srgbClr>
                    </a:solidFill>
                  </a:tcPr>
                </a:tc>
                <a:tc rowSpan="9">
                  <a:txBody>
                    <a:bodyPr/>
                    <a:lstStyle/>
                    <a:p>
                      <a:pPr algn="ctr"/>
                      <a:endParaRPr lang="en-US" sz="1100" dirty="0"/>
                    </a:p>
                  </a:txBody>
                  <a:tcPr marT="34290" marB="34290" anchor="ctr">
                    <a:solidFill>
                      <a:srgbClr val="00B0F0">
                        <a:alpha val="50000"/>
                      </a:srgbClr>
                    </a:solidFill>
                  </a:tcPr>
                </a:tc>
                <a:tc rowSpan="9">
                  <a:txBody>
                    <a:bodyPr/>
                    <a:lstStyle/>
                    <a:p>
                      <a:endParaRPr lang="en-US" sz="1400" dirty="0"/>
                    </a:p>
                  </a:txBody>
                  <a:tcPr marT="34290" marB="34290" anchor="ctr">
                    <a:solidFill>
                      <a:srgbClr val="00B0F0">
                        <a:alpha val="50000"/>
                      </a:srgbClr>
                    </a:solidFill>
                  </a:tcPr>
                </a:tc>
              </a:tr>
              <a:tr h="240030">
                <a:tc>
                  <a:txBody>
                    <a:bodyPr/>
                    <a:lstStyle/>
                    <a:p>
                      <a:pPr algn="ctr"/>
                      <a:r>
                        <a:rPr lang="en-US" sz="1100" dirty="0" smtClean="0"/>
                        <a:t>Concept Formulated</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240030">
                <a:tc>
                  <a:txBody>
                    <a:bodyPr/>
                    <a:lstStyle/>
                    <a:p>
                      <a:pPr algn="ctr"/>
                      <a:r>
                        <a:rPr lang="en-US" sz="1100" dirty="0" smtClean="0"/>
                        <a:t>Proof of Concept</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411480">
                <a:tc>
                  <a:txBody>
                    <a:bodyPr/>
                    <a:lstStyle/>
                    <a:p>
                      <a:pPr algn="ctr"/>
                      <a:r>
                        <a:rPr lang="en-US" sz="1100" dirty="0" smtClean="0"/>
                        <a:t>Preliminary</a:t>
                      </a:r>
                      <a:r>
                        <a:rPr lang="en-US" sz="1100" baseline="0" dirty="0" smtClean="0"/>
                        <a:t> Technical Evaluation</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411480">
                <a:tc>
                  <a:txBody>
                    <a:bodyPr/>
                    <a:lstStyle/>
                    <a:p>
                      <a:pPr algn="ctr"/>
                      <a:r>
                        <a:rPr lang="en-US" sz="1100" dirty="0" smtClean="0"/>
                        <a:t>Scale</a:t>
                      </a:r>
                      <a:r>
                        <a:rPr lang="en-US" sz="1100" baseline="0" dirty="0" smtClean="0"/>
                        <a:t> up Validation of Initial Assessments</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411480">
                <a:tc>
                  <a:txBody>
                    <a:bodyPr/>
                    <a:lstStyle/>
                    <a:p>
                      <a:pPr algn="ctr"/>
                      <a:r>
                        <a:rPr lang="en-US" sz="1100" dirty="0" smtClean="0"/>
                        <a:t>Full-scale Feedstock</a:t>
                      </a:r>
                      <a:r>
                        <a:rPr lang="en-US" sz="1100" baseline="0" dirty="0" smtClean="0"/>
                        <a:t> Impact Evaluation</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4423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Full-scale Fuel</a:t>
                      </a:r>
                      <a:r>
                        <a:rPr lang="en-US" sz="1100" baseline="0" dirty="0" smtClean="0"/>
                        <a:t> Producer Impact Evaluation</a:t>
                      </a:r>
                      <a:endParaRPr lang="en-US" sz="1100" dirty="0" smtClean="0"/>
                    </a:p>
                  </a:txBody>
                  <a:tcPr marT="34290" marB="34290" anchor="ctr">
                    <a:solidFill>
                      <a:srgbClr val="00B0F0">
                        <a:alpha val="5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anchor="ctr">
                    <a:solidFill>
                      <a:srgbClr val="00B0F0">
                        <a:alpha val="50000"/>
                      </a:srgbClr>
                    </a:solidFill>
                  </a:tcPr>
                </a:tc>
                <a:tc vMerge="1">
                  <a:txBody>
                    <a:bodyPr/>
                    <a:lstStyle/>
                    <a:p>
                      <a:endParaRPr lang="en-US"/>
                    </a:p>
                  </a:txBody>
                  <a:tcPr/>
                </a:tc>
              </a:tr>
              <a:tr h="240030">
                <a:tc>
                  <a:txBody>
                    <a:bodyPr/>
                    <a:lstStyle/>
                    <a:p>
                      <a:pPr algn="ctr"/>
                      <a:r>
                        <a:rPr lang="en-US" sz="1100" dirty="0" smtClean="0"/>
                        <a:t>Commercialization</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r h="582930">
                <a:tc>
                  <a:txBody>
                    <a:bodyPr/>
                    <a:lstStyle/>
                    <a:p>
                      <a:pPr algn="ctr"/>
                      <a:r>
                        <a:rPr lang="en-US" sz="1100" dirty="0" smtClean="0"/>
                        <a:t>Sustainable Feedstock and Fuel Supply Established</a:t>
                      </a:r>
                      <a:endParaRPr lang="en-US" sz="1100" dirty="0"/>
                    </a:p>
                  </a:txBody>
                  <a:tcPr marT="34290" marB="34290" anchor="ctr">
                    <a:solidFill>
                      <a:srgbClr val="00B0F0">
                        <a:alpha val="50000"/>
                      </a:srgbClr>
                    </a:solidFill>
                  </a:tcPr>
                </a:tc>
                <a:tc vMerge="1">
                  <a:txBody>
                    <a:bodyPr/>
                    <a:lstStyle/>
                    <a:p>
                      <a:pPr algn="ctr"/>
                      <a:endParaRPr lang="en-US" sz="1400" dirty="0"/>
                    </a:p>
                  </a:txBody>
                  <a:tcPr anchor="ctr">
                    <a:solidFill>
                      <a:srgbClr val="00B0F0">
                        <a:alpha val="50000"/>
                      </a:srgbClr>
                    </a:solidFill>
                  </a:tcPr>
                </a:tc>
                <a:tc vMerge="1">
                  <a:txBody>
                    <a:bodyPr/>
                    <a:lstStyle/>
                    <a:p>
                      <a:endParaRPr lang="en-US"/>
                    </a:p>
                  </a:txBody>
                  <a:tcPr/>
                </a:tc>
              </a:tr>
            </a:tbl>
          </a:graphicData>
        </a:graphic>
      </p:graphicFrame>
      <p:sp>
        <p:nvSpPr>
          <p:cNvPr id="2" name="TextBox 1"/>
          <p:cNvSpPr txBox="1"/>
          <p:nvPr/>
        </p:nvSpPr>
        <p:spPr>
          <a:xfrm>
            <a:off x="2667000" y="1600200"/>
            <a:ext cx="5943600" cy="369332"/>
          </a:xfrm>
          <a:prstGeom prst="rect">
            <a:avLst/>
          </a:prstGeom>
          <a:noFill/>
        </p:spPr>
        <p:txBody>
          <a:bodyPr wrap="square" rtlCol="0">
            <a:spAutoFit/>
          </a:bodyPr>
          <a:lstStyle/>
          <a:p>
            <a:endParaRPr lang="en-US" dirty="0">
              <a:solidFill>
                <a:prstClr val="black"/>
              </a:solidFill>
            </a:endParaRPr>
          </a:p>
        </p:txBody>
      </p:sp>
      <p:grpSp>
        <p:nvGrpSpPr>
          <p:cNvPr id="18" name="Group 17"/>
          <p:cNvGrpSpPr/>
          <p:nvPr/>
        </p:nvGrpSpPr>
        <p:grpSpPr>
          <a:xfrm>
            <a:off x="2340634" y="1670834"/>
            <a:ext cx="3505200" cy="2800350"/>
            <a:chOff x="2340634" y="2209800"/>
            <a:chExt cx="3505200" cy="3733800"/>
          </a:xfrm>
        </p:grpSpPr>
        <p:sp>
          <p:nvSpPr>
            <p:cNvPr id="7" name="Rectangle 6"/>
            <p:cNvSpPr/>
            <p:nvPr/>
          </p:nvSpPr>
          <p:spPr>
            <a:xfrm>
              <a:off x="2667000" y="2209800"/>
              <a:ext cx="2895600" cy="3733800"/>
            </a:xfrm>
            <a:prstGeom prst="rect">
              <a:avLst/>
            </a:prstGeom>
            <a:gradFill flip="none" rotWithShape="1">
              <a:gsLst>
                <a:gs pos="0">
                  <a:schemeClr val="accent4">
                    <a:lumMod val="75000"/>
                  </a:schemeClr>
                </a:gs>
                <a:gs pos="35000">
                  <a:schemeClr val="accent4">
                    <a:lumMod val="60000"/>
                    <a:lumOff val="4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759734" y="2538889"/>
              <a:ext cx="2667000" cy="492443"/>
            </a:xfrm>
            <a:prstGeom prst="rect">
              <a:avLst/>
            </a:prstGeom>
            <a:noFill/>
          </p:spPr>
          <p:txBody>
            <a:bodyPr wrap="square" rtlCol="0">
              <a:spAutoFit/>
            </a:bodyPr>
            <a:lstStyle/>
            <a:p>
              <a:pPr algn="ctr"/>
              <a:r>
                <a:rPr lang="en-US" dirty="0" smtClean="0">
                  <a:solidFill>
                    <a:prstClr val="black"/>
                  </a:solidFill>
                </a:rPr>
                <a:t>initial screening</a:t>
              </a:r>
              <a:endParaRPr lang="en-US" dirty="0">
                <a:solidFill>
                  <a:prstClr val="black"/>
                </a:solidFill>
              </a:endParaRPr>
            </a:p>
          </p:txBody>
        </p:sp>
        <p:cxnSp>
          <p:nvCxnSpPr>
            <p:cNvPr id="10" name="Straight Arrow Connector 9"/>
            <p:cNvCxnSpPr/>
            <p:nvPr/>
          </p:nvCxnSpPr>
          <p:spPr>
            <a:xfrm>
              <a:off x="4093234" y="2908221"/>
              <a:ext cx="0" cy="4805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92802" y="5446157"/>
              <a:ext cx="2667000" cy="492443"/>
            </a:xfrm>
            <a:prstGeom prst="rect">
              <a:avLst/>
            </a:prstGeom>
            <a:noFill/>
          </p:spPr>
          <p:txBody>
            <a:bodyPr wrap="square" rtlCol="0">
              <a:spAutoFit/>
            </a:bodyPr>
            <a:lstStyle/>
            <a:p>
              <a:pPr algn="ctr"/>
              <a:r>
                <a:rPr lang="en-US" dirty="0">
                  <a:solidFill>
                    <a:prstClr val="black"/>
                  </a:solidFill>
                </a:rPr>
                <a:t>c</a:t>
              </a:r>
              <a:r>
                <a:rPr lang="en-US" dirty="0" smtClean="0">
                  <a:solidFill>
                    <a:prstClr val="black"/>
                  </a:solidFill>
                </a:rPr>
                <a:t>omprehensive analysis</a:t>
              </a:r>
              <a:endParaRPr lang="en-US" dirty="0">
                <a:solidFill>
                  <a:prstClr val="black"/>
                </a:solidFill>
              </a:endParaRPr>
            </a:p>
          </p:txBody>
        </p:sp>
        <p:sp>
          <p:nvSpPr>
            <p:cNvPr id="12" name="TextBox 11"/>
            <p:cNvSpPr txBox="1"/>
            <p:nvPr/>
          </p:nvSpPr>
          <p:spPr>
            <a:xfrm>
              <a:off x="2340634" y="3484007"/>
              <a:ext cx="3505200" cy="492443"/>
            </a:xfrm>
            <a:prstGeom prst="rect">
              <a:avLst/>
            </a:prstGeom>
            <a:noFill/>
          </p:spPr>
          <p:txBody>
            <a:bodyPr wrap="square" rtlCol="0">
              <a:spAutoFit/>
            </a:bodyPr>
            <a:lstStyle/>
            <a:p>
              <a:pPr algn="ctr"/>
              <a:r>
                <a:rPr lang="en-US" dirty="0">
                  <a:solidFill>
                    <a:prstClr val="black"/>
                  </a:solidFill>
                </a:rPr>
                <a:t>e</a:t>
              </a:r>
              <a:r>
                <a:rPr lang="en-US" dirty="0" smtClean="0">
                  <a:solidFill>
                    <a:prstClr val="black"/>
                  </a:solidFill>
                </a:rPr>
                <a:t>stimates, rigorous study </a:t>
              </a:r>
              <a:endParaRPr lang="en-US" dirty="0">
                <a:solidFill>
                  <a:prstClr val="black"/>
                </a:solidFill>
              </a:endParaRPr>
            </a:p>
          </p:txBody>
        </p:sp>
        <p:cxnSp>
          <p:nvCxnSpPr>
            <p:cNvPr id="15" name="Straight Arrow Connector 14"/>
            <p:cNvCxnSpPr/>
            <p:nvPr/>
          </p:nvCxnSpPr>
          <p:spPr>
            <a:xfrm>
              <a:off x="4126302" y="3954423"/>
              <a:ext cx="0" cy="13626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459802" y="1670834"/>
            <a:ext cx="3505200" cy="2934965"/>
            <a:chOff x="2340634" y="2209800"/>
            <a:chExt cx="3505200" cy="3913287"/>
          </a:xfrm>
        </p:grpSpPr>
        <p:sp>
          <p:nvSpPr>
            <p:cNvPr id="20" name="Rectangle 19"/>
            <p:cNvSpPr/>
            <p:nvPr/>
          </p:nvSpPr>
          <p:spPr>
            <a:xfrm>
              <a:off x="2667000" y="2209800"/>
              <a:ext cx="2895600" cy="3733800"/>
            </a:xfrm>
            <a:prstGeom prst="rect">
              <a:avLst/>
            </a:prstGeom>
            <a:gradFill flip="none" rotWithShape="1">
              <a:gsLst>
                <a:gs pos="0">
                  <a:schemeClr val="accent4">
                    <a:lumMod val="75000"/>
                  </a:schemeClr>
                </a:gs>
                <a:gs pos="35000">
                  <a:schemeClr val="accent4">
                    <a:lumMod val="60000"/>
                    <a:lumOff val="4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2759734" y="2459891"/>
              <a:ext cx="2667000" cy="861775"/>
            </a:xfrm>
            <a:prstGeom prst="rect">
              <a:avLst/>
            </a:prstGeom>
            <a:noFill/>
          </p:spPr>
          <p:txBody>
            <a:bodyPr wrap="square" rtlCol="0">
              <a:spAutoFit/>
            </a:bodyPr>
            <a:lstStyle/>
            <a:p>
              <a:pPr algn="ctr"/>
              <a:r>
                <a:rPr lang="en-US" dirty="0" smtClean="0">
                  <a:solidFill>
                    <a:prstClr val="black"/>
                  </a:solidFill>
                </a:rPr>
                <a:t>Best management practices developed</a:t>
              </a:r>
              <a:endParaRPr lang="en-US" dirty="0">
                <a:solidFill>
                  <a:prstClr val="black"/>
                </a:solidFill>
              </a:endParaRPr>
            </a:p>
          </p:txBody>
        </p:sp>
        <p:cxnSp>
          <p:nvCxnSpPr>
            <p:cNvPr id="22" name="Straight Arrow Connector 21"/>
            <p:cNvCxnSpPr/>
            <p:nvPr/>
          </p:nvCxnSpPr>
          <p:spPr>
            <a:xfrm>
              <a:off x="4093234" y="3106222"/>
              <a:ext cx="0" cy="457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92802" y="5261312"/>
              <a:ext cx="2667000" cy="861775"/>
            </a:xfrm>
            <a:prstGeom prst="rect">
              <a:avLst/>
            </a:prstGeom>
            <a:noFill/>
          </p:spPr>
          <p:txBody>
            <a:bodyPr wrap="square" rtlCol="0">
              <a:spAutoFit/>
            </a:bodyPr>
            <a:lstStyle/>
            <a:p>
              <a:pPr algn="ctr"/>
              <a:r>
                <a:rPr lang="en-US" dirty="0">
                  <a:solidFill>
                    <a:prstClr val="black"/>
                  </a:solidFill>
                </a:rPr>
                <a:t>r</a:t>
              </a:r>
              <a:r>
                <a:rPr lang="en-US" dirty="0" smtClean="0">
                  <a:solidFill>
                    <a:prstClr val="black"/>
                  </a:solidFill>
                </a:rPr>
                <a:t>eporting, continuous improvements</a:t>
              </a:r>
              <a:endParaRPr lang="en-US" dirty="0">
                <a:solidFill>
                  <a:prstClr val="black"/>
                </a:solidFill>
              </a:endParaRPr>
            </a:p>
          </p:txBody>
        </p:sp>
        <p:sp>
          <p:nvSpPr>
            <p:cNvPr id="24" name="TextBox 23"/>
            <p:cNvSpPr txBox="1"/>
            <p:nvPr/>
          </p:nvSpPr>
          <p:spPr>
            <a:xfrm>
              <a:off x="2340634" y="3563421"/>
              <a:ext cx="3505200" cy="492443"/>
            </a:xfrm>
            <a:prstGeom prst="rect">
              <a:avLst/>
            </a:prstGeom>
            <a:noFill/>
          </p:spPr>
          <p:txBody>
            <a:bodyPr wrap="square" rtlCol="0">
              <a:spAutoFit/>
            </a:bodyPr>
            <a:lstStyle/>
            <a:p>
              <a:pPr algn="ctr"/>
              <a:r>
                <a:rPr lang="en-US" dirty="0" smtClean="0">
                  <a:solidFill>
                    <a:prstClr val="black"/>
                  </a:solidFill>
                </a:rPr>
                <a:t>permitting</a:t>
              </a:r>
              <a:endParaRPr lang="en-US" dirty="0">
                <a:solidFill>
                  <a:prstClr val="black"/>
                </a:solidFill>
              </a:endParaRPr>
            </a:p>
          </p:txBody>
        </p:sp>
        <p:cxnSp>
          <p:nvCxnSpPr>
            <p:cNvPr id="25" name="Straight Arrow Connector 24"/>
            <p:cNvCxnSpPr/>
            <p:nvPr/>
          </p:nvCxnSpPr>
          <p:spPr>
            <a:xfrm>
              <a:off x="4126302" y="3954423"/>
              <a:ext cx="0" cy="119122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132202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7772400" cy="3543300"/>
          </a:xfrm>
        </p:spPr>
        <p:txBody>
          <a:bodyPr>
            <a:normAutofit/>
          </a:bodyPr>
          <a:lstStyle/>
          <a:p>
            <a:r>
              <a:rPr lang="en-US" sz="2800" dirty="0" smtClean="0"/>
              <a:t>Confirmed </a:t>
            </a:r>
            <a:r>
              <a:rPr lang="en-US" sz="2800" dirty="0"/>
              <a:t>W</a:t>
            </a:r>
            <a:r>
              <a:rPr lang="en-US" sz="2800" dirty="0" smtClean="0"/>
              <a:t>e Know </a:t>
            </a:r>
            <a:r>
              <a:rPr lang="en-US" sz="2800" dirty="0"/>
              <a:t>the </a:t>
            </a:r>
            <a:r>
              <a:rPr lang="en-US" sz="2800" dirty="0" smtClean="0"/>
              <a:t>Steps </a:t>
            </a:r>
            <a:r>
              <a:rPr lang="en-US" sz="2800" dirty="0"/>
              <a:t>and </a:t>
            </a:r>
            <a:r>
              <a:rPr lang="en-US" sz="2800" dirty="0" smtClean="0"/>
              <a:t>How </a:t>
            </a:r>
            <a:r>
              <a:rPr lang="en-US" sz="2800" dirty="0"/>
              <a:t>to </a:t>
            </a:r>
            <a:r>
              <a:rPr lang="en-US" sz="2800" dirty="0" smtClean="0"/>
              <a:t>Apply Them </a:t>
            </a:r>
            <a:r>
              <a:rPr lang="en-US" sz="2800" dirty="0"/>
              <a:t>to </a:t>
            </a:r>
            <a:r>
              <a:rPr lang="en-US" sz="2800" dirty="0" smtClean="0"/>
              <a:t>Aviation (building on “</a:t>
            </a:r>
            <a:r>
              <a:rPr lang="en-US" sz="2800" dirty="0"/>
              <a:t>Framework &amp; Guidance for Estimating Greenhouse Gas Footprints of Aviation Fuels</a:t>
            </a:r>
            <a:r>
              <a:rPr lang="en-US" sz="2800" dirty="0" smtClean="0"/>
              <a:t>”)</a:t>
            </a:r>
            <a:endParaRPr lang="en-US" sz="2800" dirty="0"/>
          </a:p>
          <a:p>
            <a:pPr lvl="1"/>
            <a:endParaRPr lang="en-US" dirty="0" smtClean="0"/>
          </a:p>
          <a:p>
            <a:pPr>
              <a:buClr>
                <a:srgbClr val="31B6FD"/>
              </a:buClr>
            </a:pPr>
            <a:r>
              <a:rPr lang="en-US" sz="2800" dirty="0" smtClean="0">
                <a:solidFill>
                  <a:srgbClr val="073E87"/>
                </a:solidFill>
              </a:rPr>
              <a:t>Integrated </a:t>
            </a:r>
            <a:r>
              <a:rPr lang="en-US" sz="2800" dirty="0">
                <a:solidFill>
                  <a:srgbClr val="073E87"/>
                </a:solidFill>
              </a:rPr>
              <a:t>J</a:t>
            </a:r>
            <a:r>
              <a:rPr lang="en-US" sz="2800" dirty="0" smtClean="0">
                <a:solidFill>
                  <a:srgbClr val="073E87"/>
                </a:solidFill>
              </a:rPr>
              <a:t>et </a:t>
            </a:r>
            <a:r>
              <a:rPr lang="en-US" sz="2800" dirty="0">
                <a:solidFill>
                  <a:srgbClr val="073E87"/>
                </a:solidFill>
              </a:rPr>
              <a:t>F</a:t>
            </a:r>
            <a:r>
              <a:rPr lang="en-US" sz="2800" dirty="0" smtClean="0">
                <a:solidFill>
                  <a:srgbClr val="073E87"/>
                </a:solidFill>
              </a:rPr>
              <a:t>uel into the Argonne National Labs’ GREET Model</a:t>
            </a:r>
          </a:p>
          <a:p>
            <a:pPr>
              <a:buClr>
                <a:srgbClr val="31B6FD"/>
              </a:buClr>
            </a:pPr>
            <a:endParaRPr lang="en-US" sz="2800" dirty="0">
              <a:solidFill>
                <a:srgbClr val="073E87"/>
              </a:solidFill>
            </a:endParaRPr>
          </a:p>
          <a:p>
            <a:pPr>
              <a:buClr>
                <a:srgbClr val="31B6FD"/>
              </a:buClr>
            </a:pPr>
            <a:r>
              <a:rPr lang="en-US" sz="2800" dirty="0" smtClean="0">
                <a:solidFill>
                  <a:srgbClr val="073E87"/>
                </a:solidFill>
              </a:rPr>
              <a:t>Initial comparison of LC GHG results using different tools and under different regulations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16</a:t>
            </a:fld>
            <a:endParaRPr lang="en-US" dirty="0">
              <a:solidFill>
                <a:srgbClr val="073E87"/>
              </a:solidFill>
            </a:endParaRPr>
          </a:p>
        </p:txBody>
      </p:sp>
      <p:sp>
        <p:nvSpPr>
          <p:cNvPr id="5" name="Title 4"/>
          <p:cNvSpPr>
            <a:spLocks noGrp="1"/>
          </p:cNvSpPr>
          <p:nvPr>
            <p:ph type="title"/>
          </p:nvPr>
        </p:nvSpPr>
        <p:spPr/>
        <p:txBody>
          <a:bodyPr>
            <a:normAutofit fontScale="90000"/>
          </a:bodyPr>
          <a:lstStyle/>
          <a:p>
            <a:r>
              <a:rPr lang="en-US" dirty="0" smtClean="0"/>
              <a:t>GHG Life Cycle Analysis:  </a:t>
            </a:r>
            <a:br>
              <a:rPr lang="en-US" dirty="0" smtClean="0"/>
            </a:br>
            <a:r>
              <a:rPr lang="en-US" dirty="0" smtClean="0"/>
              <a:t>Focus &amp; Achievements to Date</a:t>
            </a:r>
            <a:endParaRPr lang="en-US"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2621846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153400" cy="3714750"/>
          </a:xfrm>
        </p:spPr>
        <p:txBody>
          <a:bodyPr>
            <a:normAutofit fontScale="92500" lnSpcReduction="20000"/>
          </a:bodyPr>
          <a:lstStyle/>
          <a:p>
            <a:r>
              <a:rPr lang="en-US" sz="2800" dirty="0" smtClean="0"/>
              <a:t>Industry Commitments to CO2 reduction</a:t>
            </a:r>
          </a:p>
          <a:p>
            <a:endParaRPr lang="en-US" sz="1300" dirty="0" smtClean="0"/>
          </a:p>
          <a:p>
            <a:r>
              <a:rPr lang="en-US" sz="2800" dirty="0" smtClean="0"/>
              <a:t>State-Specific &amp; Regional Initiatives</a:t>
            </a:r>
          </a:p>
          <a:p>
            <a:pPr lvl="1">
              <a:buClr>
                <a:srgbClr val="31B6FD"/>
              </a:buClr>
            </a:pPr>
            <a:r>
              <a:rPr lang="en-US" dirty="0" smtClean="0">
                <a:solidFill>
                  <a:srgbClr val="073E87"/>
                </a:solidFill>
              </a:rPr>
              <a:t>e.g., FAA goal for carbon neutral growth</a:t>
            </a:r>
          </a:p>
          <a:p>
            <a:pPr lvl="1">
              <a:buClr>
                <a:srgbClr val="31B6FD"/>
              </a:buClr>
            </a:pPr>
            <a:r>
              <a:rPr lang="en-US" dirty="0" smtClean="0">
                <a:solidFill>
                  <a:srgbClr val="073E87"/>
                </a:solidFill>
              </a:rPr>
              <a:t>e.g., European Union Emissions Trading Scheme</a:t>
            </a:r>
          </a:p>
          <a:p>
            <a:pPr lvl="1">
              <a:buClr>
                <a:srgbClr val="31B6FD"/>
              </a:buClr>
            </a:pPr>
            <a:r>
              <a:rPr lang="en-US" dirty="0" smtClean="0">
                <a:solidFill>
                  <a:srgbClr val="073E87"/>
                </a:solidFill>
              </a:rPr>
              <a:t>e.g., U.S. requirement for federal/military procurement of fuels</a:t>
            </a:r>
          </a:p>
          <a:p>
            <a:pPr lvl="2">
              <a:buClr>
                <a:srgbClr val="31B6FD"/>
              </a:buClr>
            </a:pPr>
            <a:r>
              <a:rPr lang="en-US" dirty="0" smtClean="0">
                <a:solidFill>
                  <a:srgbClr val="073E87"/>
                </a:solidFill>
              </a:rPr>
              <a:t>Can </a:t>
            </a:r>
            <a:r>
              <a:rPr lang="en-US" dirty="0">
                <a:solidFill>
                  <a:srgbClr val="073E87"/>
                </a:solidFill>
              </a:rPr>
              <a:t>only procure alternative fuels with lifecycle emissions better than or equal to conventional </a:t>
            </a:r>
            <a:r>
              <a:rPr lang="en-US" dirty="0" smtClean="0">
                <a:solidFill>
                  <a:srgbClr val="073E87"/>
                </a:solidFill>
              </a:rPr>
              <a:t>fuels (EISA Section 526)</a:t>
            </a:r>
          </a:p>
          <a:p>
            <a:endParaRPr lang="en-US" sz="1300" dirty="0" smtClean="0"/>
          </a:p>
          <a:p>
            <a:r>
              <a:rPr lang="en-US" sz="2800" dirty="0" smtClean="0"/>
              <a:t>States Are Working on a Global Agreement for Addressing Aviation GHG Emissions through the International Civil Aviation Organization (ICAO)</a:t>
            </a:r>
          </a:p>
          <a:p>
            <a:pPr lvl="1">
              <a:buClr>
                <a:srgbClr val="31B6FD"/>
              </a:buClr>
            </a:pPr>
            <a:r>
              <a:rPr lang="en-US" dirty="0" smtClean="0">
                <a:solidFill>
                  <a:srgbClr val="073E87"/>
                </a:solidFill>
              </a:rPr>
              <a:t>Includes carbon neutral growth from 2020 goal</a:t>
            </a:r>
          </a:p>
          <a:p>
            <a:pPr lvl="1">
              <a:buClr>
                <a:srgbClr val="31B6FD"/>
              </a:buClr>
            </a:pPr>
            <a:r>
              <a:rPr lang="en-US" dirty="0" smtClean="0">
                <a:solidFill>
                  <a:srgbClr val="073E87"/>
                </a:solidFill>
              </a:rPr>
              <a:t>ICAO CAEP Alternative Fuels Task Force </a:t>
            </a:r>
          </a:p>
          <a:p>
            <a:pPr lvl="1">
              <a:buClr>
                <a:srgbClr val="31B6FD"/>
              </a:buClr>
            </a:pPr>
            <a:r>
              <a:rPr lang="en-US" dirty="0" smtClean="0">
                <a:solidFill>
                  <a:srgbClr val="073E87"/>
                </a:solidFill>
              </a:rPr>
              <a:t>Working on a potential global market-based measure</a:t>
            </a:r>
            <a:endParaRPr lang="en-US" dirty="0">
              <a:solidFill>
                <a:srgbClr val="073E87"/>
              </a:solidFill>
            </a:endParaRPr>
          </a:p>
          <a:p>
            <a:endParaRPr lang="en-US" sz="2800" dirty="0">
              <a:solidFill>
                <a:srgbClr val="073E87"/>
              </a:solidFill>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17</a:t>
            </a:fld>
            <a:endParaRPr lang="en-US" dirty="0">
              <a:solidFill>
                <a:srgbClr val="073E87"/>
              </a:solidFill>
            </a:endParaRPr>
          </a:p>
        </p:txBody>
      </p:sp>
      <p:sp>
        <p:nvSpPr>
          <p:cNvPr id="5" name="Title 4"/>
          <p:cNvSpPr>
            <a:spLocks noGrp="1"/>
          </p:cNvSpPr>
          <p:nvPr>
            <p:ph type="title"/>
          </p:nvPr>
        </p:nvSpPr>
        <p:spPr/>
        <p:txBody>
          <a:bodyPr>
            <a:normAutofit/>
          </a:bodyPr>
          <a:lstStyle/>
          <a:p>
            <a:r>
              <a:rPr lang="en-US" sz="3200" dirty="0" smtClean="0"/>
              <a:t>Focus on </a:t>
            </a:r>
            <a:r>
              <a:rPr lang="en-US" sz="3200" u="sng" dirty="0" smtClean="0"/>
              <a:t>Continued &amp; Verifiable </a:t>
            </a:r>
            <a:r>
              <a:rPr lang="en-US" sz="3200" dirty="0" smtClean="0"/>
              <a:t>Aviation GHG Emissions Improvement</a:t>
            </a:r>
            <a:endParaRPr lang="en-US" sz="3200" dirty="0"/>
          </a:p>
        </p:txBody>
      </p:sp>
      <p:sp>
        <p:nvSpPr>
          <p:cNvPr id="7"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4125585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18</a:t>
            </a:fld>
            <a:endParaRPr lang="en-US" dirty="0">
              <a:solidFill>
                <a:srgbClr val="073E87"/>
              </a:solidFill>
            </a:endParaRPr>
          </a:p>
        </p:txBody>
      </p:sp>
      <p:sp>
        <p:nvSpPr>
          <p:cNvPr id="5" name="Title 4"/>
          <p:cNvSpPr>
            <a:spLocks noGrp="1"/>
          </p:cNvSpPr>
          <p:nvPr>
            <p:ph type="title"/>
          </p:nvPr>
        </p:nvSpPr>
        <p:spPr/>
        <p:txBody>
          <a:bodyPr>
            <a:normAutofit fontScale="90000"/>
          </a:bodyPr>
          <a:lstStyle/>
          <a:p>
            <a:r>
              <a:rPr lang="en-US" sz="3200" dirty="0" smtClean="0"/>
              <a:t>How Do We Meet Our Targets?</a:t>
            </a:r>
            <a:br>
              <a:rPr lang="en-US" sz="3200" dirty="0" smtClean="0"/>
            </a:br>
            <a:r>
              <a:rPr lang="en-US" sz="3200" dirty="0" smtClean="0"/>
              <a:t>Technology, Alt Fuels, Operations &amp; Infrastructure</a:t>
            </a:r>
            <a:endParaRPr lang="en-US" sz="3200" dirty="0"/>
          </a:p>
        </p:txBody>
      </p:sp>
      <p:sp>
        <p:nvSpPr>
          <p:cNvPr id="2" name="Rectangle 1"/>
          <p:cNvSpPr/>
          <p:nvPr/>
        </p:nvSpPr>
        <p:spPr>
          <a:xfrm>
            <a:off x="380996" y="4400550"/>
            <a:ext cx="7467604" cy="215444"/>
          </a:xfrm>
          <a:prstGeom prst="rect">
            <a:avLst/>
          </a:prstGeom>
        </p:spPr>
        <p:txBody>
          <a:bodyPr wrap="square">
            <a:spAutoFit/>
          </a:bodyPr>
          <a:lstStyle/>
          <a:p>
            <a:r>
              <a:rPr lang="en-US" sz="800" b="1" dirty="0" smtClean="0">
                <a:solidFill>
                  <a:prstClr val="black"/>
                </a:solidFill>
              </a:rPr>
              <a:t>Source: Air Transport Action Group (ATAG) “A sustainable flightpath towards reducing emissions” (2012). http</a:t>
            </a:r>
            <a:r>
              <a:rPr lang="en-US" sz="800" b="1" dirty="0">
                <a:solidFill>
                  <a:prstClr val="black"/>
                </a:solidFill>
              </a:rPr>
              <a:t>://atag.org/component/downloads/downloads/203.html</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304926"/>
            <a:ext cx="85471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3246501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153400" cy="3543300"/>
          </a:xfrm>
        </p:spPr>
        <p:txBody>
          <a:bodyPr>
            <a:normAutofit fontScale="85000" lnSpcReduction="20000"/>
          </a:bodyPr>
          <a:lstStyle/>
          <a:p>
            <a:r>
              <a:rPr lang="en-US" sz="2800" dirty="0" smtClean="0"/>
              <a:t>Obviously, Aircraft Are Mobile Sources that Cross Borders</a:t>
            </a:r>
          </a:p>
          <a:p>
            <a:endParaRPr lang="en-US" sz="2800" dirty="0" smtClean="0"/>
          </a:p>
          <a:p>
            <a:r>
              <a:rPr lang="en-US" sz="2800" dirty="0" smtClean="0"/>
              <a:t>System of CO2 Monitoring, Reporting &amp; Verification needed for Global Aviation CO2 Programs</a:t>
            </a:r>
          </a:p>
          <a:p>
            <a:endParaRPr lang="en-US" sz="2800" dirty="0" smtClean="0"/>
          </a:p>
          <a:p>
            <a:r>
              <a:rPr lang="en-US" sz="2800" dirty="0" smtClean="0"/>
              <a:t>GHG LCA Results Will be a Key Part of any Global Scheme</a:t>
            </a:r>
          </a:p>
          <a:p>
            <a:endParaRPr lang="en-US" sz="2800" dirty="0"/>
          </a:p>
          <a:p>
            <a:r>
              <a:rPr lang="en-US" sz="2800" dirty="0" smtClean="0"/>
              <a:t>Need Means for “Mutual Recognition” Among States and Perhaps, Ultimately, Harmonization</a:t>
            </a:r>
          </a:p>
          <a:p>
            <a:endParaRPr lang="en-US" sz="2800" dirty="0" smtClean="0"/>
          </a:p>
          <a:p>
            <a:r>
              <a:rPr lang="en-US" sz="2800" dirty="0" smtClean="0"/>
              <a:t>Key Starting Point: Understand the Differences Between LCA Regulatory Approaches and Tools</a:t>
            </a:r>
            <a:r>
              <a:rPr lang="en-US" dirty="0"/>
              <a:t/>
            </a:r>
            <a:br>
              <a:rPr lang="en-US" dirty="0"/>
            </a:br>
            <a:endParaRPr lang="en-US" sz="2800" dirty="0" smtClean="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19</a:t>
            </a:fld>
            <a:endParaRPr lang="en-US" dirty="0">
              <a:solidFill>
                <a:srgbClr val="073E87"/>
              </a:solidFill>
            </a:endParaRPr>
          </a:p>
        </p:txBody>
      </p:sp>
      <p:sp>
        <p:nvSpPr>
          <p:cNvPr id="5" name="Title 4"/>
          <p:cNvSpPr>
            <a:spLocks noGrp="1"/>
          </p:cNvSpPr>
          <p:nvPr>
            <p:ph type="title"/>
          </p:nvPr>
        </p:nvSpPr>
        <p:spPr/>
        <p:txBody>
          <a:bodyPr>
            <a:normAutofit fontScale="90000"/>
          </a:bodyPr>
          <a:lstStyle/>
          <a:p>
            <a:r>
              <a:rPr lang="en-US" sz="3200" dirty="0" smtClean="0"/>
              <a:t>Aviation Has a Unique Need for Future Acceptance of GHG LCA Results Across Borders</a:t>
            </a:r>
            <a:endParaRPr lang="en-US" sz="3200"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865652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385061-3BA9-4F9C-A4AA-7197D56E9FED}" type="datetime3">
              <a:rPr lang="en-US" smtClean="0"/>
              <a:pPr/>
              <a:t>5 February 2014</a:t>
            </a:fld>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pPr/>
              <a:t>2</a:t>
            </a:fld>
            <a:endParaRPr lang="en-US"/>
          </a:p>
        </p:txBody>
      </p:sp>
      <p:sp>
        <p:nvSpPr>
          <p:cNvPr id="5" name="Title 4"/>
          <p:cNvSpPr>
            <a:spLocks noGrp="1"/>
          </p:cNvSpPr>
          <p:nvPr>
            <p:ph type="title"/>
          </p:nvPr>
        </p:nvSpPr>
        <p:spPr/>
        <p:txBody>
          <a:bodyPr/>
          <a:lstStyle/>
          <a:p>
            <a:r>
              <a:rPr lang="en-US" dirty="0" smtClean="0"/>
              <a:t>Since the last General Meeting…</a:t>
            </a:r>
            <a:endParaRPr lang="en-US" dirty="0"/>
          </a:p>
        </p:txBody>
      </p:sp>
      <p:sp>
        <p:nvSpPr>
          <p:cNvPr id="7" name="Content Placeholder 2"/>
          <p:cNvSpPr txBox="1">
            <a:spLocks/>
          </p:cNvSpPr>
          <p:nvPr/>
        </p:nvSpPr>
        <p:spPr>
          <a:xfrm>
            <a:off x="457200" y="1291828"/>
            <a:ext cx="8229600" cy="3394472"/>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Off-year R&amp;D Team workshop focusing on challenges and opportunities</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Developed white papers</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Developed position papers on R&amp;D challenges and needs</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Developed updated team Mission Statement</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Established Seminars on Alternatives to Petroleum (Jet) – SOAP-Jet webinars</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971308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1"/>
            <a:ext cx="8763000" cy="3644900"/>
          </a:xfrm>
        </p:spPr>
        <p:txBody>
          <a:bodyPr>
            <a:normAutofit/>
          </a:bodyPr>
          <a:lstStyle/>
          <a:p>
            <a:r>
              <a:rPr lang="en-US" sz="2000" dirty="0" smtClean="0"/>
              <a:t>Examine variations in life </a:t>
            </a:r>
            <a:r>
              <a:rPr lang="en-US" sz="2000" dirty="0"/>
              <a:t>cycle greenhouse gas (GHG) emissions </a:t>
            </a:r>
            <a:r>
              <a:rPr lang="en-US" sz="2000" dirty="0" smtClean="0"/>
              <a:t>due to:</a:t>
            </a:r>
          </a:p>
          <a:p>
            <a:pPr lvl="1"/>
            <a:r>
              <a:rPr lang="en-US" sz="2000" dirty="0" smtClean="0"/>
              <a:t>Using different Life </a:t>
            </a:r>
            <a:r>
              <a:rPr lang="en-US" sz="2000" dirty="0"/>
              <a:t>Cycle Analysis (LCA) methods, tools, and data </a:t>
            </a:r>
            <a:endParaRPr lang="en-US" sz="2000" dirty="0" smtClean="0"/>
          </a:p>
          <a:p>
            <a:pPr lvl="1"/>
            <a:r>
              <a:rPr lang="en-US" sz="2000" dirty="0" smtClean="0"/>
              <a:t>Meeting varied </a:t>
            </a:r>
            <a:r>
              <a:rPr lang="en-US" sz="2000" dirty="0"/>
              <a:t>purposes and regulatory </a:t>
            </a:r>
            <a:r>
              <a:rPr lang="en-US" sz="2000" dirty="0" smtClean="0"/>
              <a:t>regimes</a:t>
            </a:r>
          </a:p>
          <a:p>
            <a:pPr marL="274320" lvl="2" indent="-274320"/>
            <a:r>
              <a:rPr lang="en-US" sz="2100" dirty="0"/>
              <a:t>Goal:</a:t>
            </a:r>
          </a:p>
          <a:p>
            <a:pPr lvl="1"/>
            <a:r>
              <a:rPr lang="en-US" sz="2100" dirty="0"/>
              <a:t>Identify </a:t>
            </a:r>
            <a:r>
              <a:rPr lang="en-US" sz="2100" dirty="0" smtClean="0"/>
              <a:t>elements </a:t>
            </a:r>
            <a:r>
              <a:rPr lang="en-US" sz="2100" dirty="0"/>
              <a:t>that </a:t>
            </a:r>
            <a:r>
              <a:rPr lang="en-US" sz="2100" dirty="0" smtClean="0"/>
              <a:t>lead to </a:t>
            </a:r>
            <a:r>
              <a:rPr lang="en-US" sz="2100" dirty="0"/>
              <a:t>variations in LC GHG emissions results </a:t>
            </a:r>
          </a:p>
          <a:p>
            <a:pPr lvl="1"/>
            <a:r>
              <a:rPr lang="en-US" sz="2100" dirty="0"/>
              <a:t>Develop actions that could be taken to </a:t>
            </a:r>
            <a:r>
              <a:rPr lang="en-US" sz="2100" dirty="0" smtClean="0"/>
              <a:t>improve our understanding</a:t>
            </a:r>
            <a:endParaRPr lang="en-US" sz="2100" dirty="0"/>
          </a:p>
          <a:p>
            <a:r>
              <a:rPr lang="en-US" sz="2000" dirty="0" smtClean="0"/>
              <a:t>Process:</a:t>
            </a:r>
          </a:p>
          <a:p>
            <a:pPr lvl="1"/>
            <a:r>
              <a:rPr lang="en-US" sz="2000" dirty="0" smtClean="0"/>
              <a:t>Briefings explored </a:t>
            </a:r>
            <a:r>
              <a:rPr lang="en-US" sz="2000" dirty="0"/>
              <a:t>how </a:t>
            </a:r>
            <a:r>
              <a:rPr lang="en-US" sz="2000" dirty="0" smtClean="0"/>
              <a:t>life cycle </a:t>
            </a:r>
            <a:r>
              <a:rPr lang="en-US" sz="2000" dirty="0"/>
              <a:t>GHG emissions </a:t>
            </a:r>
            <a:r>
              <a:rPr lang="en-US" sz="2000" dirty="0" smtClean="0"/>
              <a:t>varied </a:t>
            </a:r>
            <a:r>
              <a:rPr lang="en-US" sz="2000" dirty="0"/>
              <a:t>with different tools and </a:t>
            </a:r>
            <a:r>
              <a:rPr lang="en-US" sz="2000" dirty="0" smtClean="0"/>
              <a:t>purposes</a:t>
            </a:r>
          </a:p>
          <a:p>
            <a:pPr lvl="1"/>
            <a:r>
              <a:rPr lang="en-US" sz="2100" dirty="0" smtClean="0"/>
              <a:t>Group discussion led to creation of an LCA Issue Matrix spreadsheet (that is still under development)</a:t>
            </a: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20</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smtClean="0"/>
              <a:t>Jan 2014 Environment </a:t>
            </a:r>
            <a:r>
              <a:rPr lang="en-US" sz="2800" dirty="0"/>
              <a:t>Team </a:t>
            </a:r>
            <a:r>
              <a:rPr lang="en-US" sz="2800" dirty="0" smtClean="0"/>
              <a:t>Workshop</a:t>
            </a:r>
            <a:br>
              <a:rPr lang="en-US" sz="2800" dirty="0" smtClean="0"/>
            </a:br>
            <a:r>
              <a:rPr lang="en-US" dirty="0" smtClean="0"/>
              <a:t>Goal and Process</a:t>
            </a:r>
            <a:endParaRPr lang="en-US"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3362167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21</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52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0000" y="2114551"/>
            <a:ext cx="4572000" cy="29871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22</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sp>
        <p:nvSpPr>
          <p:cNvPr id="2" name="TextBox 1"/>
          <p:cNvSpPr txBox="1"/>
          <p:nvPr/>
        </p:nvSpPr>
        <p:spPr>
          <a:xfrm>
            <a:off x="4191000" y="2317477"/>
            <a:ext cx="4191000" cy="3539430"/>
          </a:xfrm>
          <a:prstGeom prst="rect">
            <a:avLst/>
          </a:prstGeom>
          <a:solidFill>
            <a:schemeClr val="bg1"/>
          </a:solidFill>
        </p:spPr>
        <p:txBody>
          <a:bodyPr wrap="square" rtlCol="0">
            <a:spAutoFit/>
          </a:bodyPr>
          <a:lstStyle/>
          <a:p>
            <a:r>
              <a:rPr lang="en-US" sz="2800" b="1" dirty="0" smtClean="0">
                <a:solidFill>
                  <a:prstClr val="black"/>
                </a:solidFill>
              </a:rPr>
              <a:t>“Elements” that could lead </a:t>
            </a:r>
            <a:r>
              <a:rPr lang="en-US" sz="2800" b="1" dirty="0">
                <a:solidFill>
                  <a:prstClr val="black"/>
                </a:solidFill>
              </a:rPr>
              <a:t>to variations in LC GHG emissions </a:t>
            </a:r>
            <a:r>
              <a:rPr lang="en-US" sz="2800" b="1" dirty="0" smtClean="0">
                <a:solidFill>
                  <a:prstClr val="black"/>
                </a:solidFill>
              </a:rPr>
              <a:t>results</a:t>
            </a:r>
          </a:p>
          <a:p>
            <a:endParaRPr lang="en-US" sz="2800" b="1" dirty="0">
              <a:solidFill>
                <a:prstClr val="black"/>
              </a:solidFill>
            </a:endParaRPr>
          </a:p>
          <a:p>
            <a:r>
              <a:rPr lang="en-US" sz="2800" b="1" dirty="0" smtClean="0">
                <a:solidFill>
                  <a:prstClr val="black"/>
                </a:solidFill>
              </a:rPr>
              <a:t>Workshop focused </a:t>
            </a:r>
            <a:br>
              <a:rPr lang="en-US" sz="2800" b="1" dirty="0" smtClean="0">
                <a:solidFill>
                  <a:prstClr val="black"/>
                </a:solidFill>
              </a:rPr>
            </a:br>
            <a:r>
              <a:rPr lang="en-US" sz="2800" b="1" dirty="0" smtClean="0">
                <a:solidFill>
                  <a:prstClr val="black"/>
                </a:solidFill>
              </a:rPr>
              <a:t>on identifying these “elements” (preliminary list shown here) </a:t>
            </a:r>
            <a:endParaRPr lang="en-US" sz="2800" b="1" dirty="0">
              <a:solidFill>
                <a:prstClr val="black"/>
              </a:solidFill>
            </a:endParaRPr>
          </a:p>
        </p:txBody>
      </p:sp>
      <p:sp>
        <p:nvSpPr>
          <p:cNvPr id="7" name="Right Brace 6"/>
          <p:cNvSpPr/>
          <p:nvPr/>
        </p:nvSpPr>
        <p:spPr>
          <a:xfrm>
            <a:off x="3810000" y="2114550"/>
            <a:ext cx="381000" cy="2961336"/>
          </a:xfrm>
          <a:prstGeom prst="rightBrace">
            <a:avLst>
              <a:gd name="adj1" fmla="val 8333"/>
              <a:gd name="adj2" fmla="val 1458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554438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0000" y="2114551"/>
            <a:ext cx="4572000" cy="29871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23</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sp>
        <p:nvSpPr>
          <p:cNvPr id="2" name="TextBox 1"/>
          <p:cNvSpPr txBox="1"/>
          <p:nvPr/>
        </p:nvSpPr>
        <p:spPr>
          <a:xfrm>
            <a:off x="3886200" y="2414452"/>
            <a:ext cx="4267200" cy="1077218"/>
          </a:xfrm>
          <a:prstGeom prst="rect">
            <a:avLst/>
          </a:prstGeom>
          <a:solidFill>
            <a:schemeClr val="bg1"/>
          </a:solidFill>
        </p:spPr>
        <p:txBody>
          <a:bodyPr wrap="square" rtlCol="0">
            <a:spAutoFit/>
          </a:bodyPr>
          <a:lstStyle/>
          <a:p>
            <a:pPr algn="ctr"/>
            <a:r>
              <a:rPr lang="en-US" sz="3200" b="1" dirty="0" smtClean="0">
                <a:solidFill>
                  <a:prstClr val="black"/>
                </a:solidFill>
              </a:rPr>
              <a:t>Feedstock-to-Fuel Pathways</a:t>
            </a:r>
          </a:p>
        </p:txBody>
      </p:sp>
      <p:sp>
        <p:nvSpPr>
          <p:cNvPr id="7" name="Right Brace 6"/>
          <p:cNvSpPr/>
          <p:nvPr/>
        </p:nvSpPr>
        <p:spPr>
          <a:xfrm rot="5400000">
            <a:off x="5972175" y="66675"/>
            <a:ext cx="171450" cy="44958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9311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0" y="2114551"/>
            <a:ext cx="4572000" cy="29871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24</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sp>
        <p:nvSpPr>
          <p:cNvPr id="2" name="TextBox 1"/>
          <p:cNvSpPr txBox="1"/>
          <p:nvPr/>
        </p:nvSpPr>
        <p:spPr>
          <a:xfrm>
            <a:off x="3886200" y="2189961"/>
            <a:ext cx="4343400" cy="3785652"/>
          </a:xfrm>
          <a:prstGeom prst="rect">
            <a:avLst/>
          </a:prstGeom>
          <a:solidFill>
            <a:schemeClr val="bg1"/>
          </a:solidFill>
        </p:spPr>
        <p:txBody>
          <a:bodyPr wrap="square" rtlCol="0">
            <a:spAutoFit/>
          </a:bodyPr>
          <a:lstStyle/>
          <a:p>
            <a:r>
              <a:rPr lang="en-US" sz="2000" b="1" dirty="0" smtClean="0">
                <a:solidFill>
                  <a:prstClr val="black"/>
                </a:solidFill>
              </a:rPr>
              <a:t>Questions of Interest:</a:t>
            </a:r>
          </a:p>
          <a:p>
            <a:pPr marL="342900" indent="-342900">
              <a:buFont typeface="Arial" panose="020B0604020202020204" pitchFamily="34" charset="0"/>
              <a:buChar char="•"/>
            </a:pPr>
            <a:r>
              <a:rPr lang="en-US" sz="2000" b="1" dirty="0">
                <a:solidFill>
                  <a:prstClr val="black"/>
                </a:solidFill>
              </a:rPr>
              <a:t>Does the "element" contribute to differences in LC GHG emissions results for this "fuel pathway</a:t>
            </a:r>
            <a:r>
              <a:rPr lang="en-US" sz="2000" b="1" dirty="0" smtClean="0">
                <a:solidFill>
                  <a:prstClr val="black"/>
                </a:solidFill>
              </a:rPr>
              <a:t>"?</a:t>
            </a:r>
            <a:endParaRPr lang="en-US" sz="2000" b="1" dirty="0">
              <a:solidFill>
                <a:prstClr val="black"/>
              </a:solidFill>
            </a:endParaRPr>
          </a:p>
          <a:p>
            <a:pPr marL="342900" indent="-342900">
              <a:buFont typeface="Arial" panose="020B0604020202020204" pitchFamily="34" charset="0"/>
              <a:buChar char="•"/>
            </a:pPr>
            <a:r>
              <a:rPr lang="en-US" sz="2000" b="1" dirty="0">
                <a:solidFill>
                  <a:prstClr val="black"/>
                </a:solidFill>
              </a:rPr>
              <a:t>Does the "element" impact a "fuel pathway's" qualification under a reduced LC GHG emissions policy (e.g., RFS2</a:t>
            </a:r>
            <a:r>
              <a:rPr lang="en-US" sz="2000" b="1" dirty="0" smtClean="0">
                <a:solidFill>
                  <a:prstClr val="black"/>
                </a:solidFill>
              </a:rPr>
              <a:t>)?</a:t>
            </a:r>
          </a:p>
          <a:p>
            <a:pPr marL="342900" indent="-342900">
              <a:buFont typeface="Arial" panose="020B0604020202020204" pitchFamily="34" charset="0"/>
              <a:buChar char="•"/>
            </a:pPr>
            <a:r>
              <a:rPr lang="en-US" sz="2000" b="1" dirty="0" smtClean="0">
                <a:solidFill>
                  <a:prstClr val="black"/>
                </a:solidFill>
              </a:rPr>
              <a:t>Following workshop input, we will refine questions to better reflect different purposes for conducting life cycle GHG analysis</a:t>
            </a:r>
            <a:endParaRPr lang="en-US" sz="2000" b="1" dirty="0">
              <a:solidFill>
                <a:prstClr val="black"/>
              </a:solidFill>
            </a:endParaRPr>
          </a:p>
        </p:txBody>
      </p:sp>
      <p:sp>
        <p:nvSpPr>
          <p:cNvPr id="8" name="Oval 7"/>
          <p:cNvSpPr/>
          <p:nvPr/>
        </p:nvSpPr>
        <p:spPr>
          <a:xfrm>
            <a:off x="381000" y="914400"/>
            <a:ext cx="3505200" cy="1143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flipH="1" flipV="1">
            <a:off x="3429000" y="1885950"/>
            <a:ext cx="457200" cy="400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598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0000" y="2114551"/>
            <a:ext cx="4572000" cy="29871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25</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sp>
        <p:nvSpPr>
          <p:cNvPr id="2" name="TextBox 1"/>
          <p:cNvSpPr txBox="1"/>
          <p:nvPr/>
        </p:nvSpPr>
        <p:spPr>
          <a:xfrm>
            <a:off x="3886200" y="2357303"/>
            <a:ext cx="4267200" cy="2862322"/>
          </a:xfrm>
          <a:prstGeom prst="rect">
            <a:avLst/>
          </a:prstGeom>
          <a:solidFill>
            <a:srgbClr val="FFFFFF"/>
          </a:solidFill>
        </p:spPr>
        <p:txBody>
          <a:bodyPr wrap="square" rtlCol="0">
            <a:spAutoFit/>
          </a:bodyPr>
          <a:lstStyle/>
          <a:p>
            <a:pPr algn="ctr"/>
            <a:r>
              <a:rPr lang="en-US" sz="3600" b="1" dirty="0" smtClean="0">
                <a:solidFill>
                  <a:prstClr val="black"/>
                </a:solidFill>
              </a:rPr>
              <a:t>Seeking answer to each Question for each Element and Fuel Pathway</a:t>
            </a:r>
          </a:p>
          <a:p>
            <a:pPr algn="ctr"/>
            <a:r>
              <a:rPr lang="en-US" sz="3600" b="1" dirty="0" smtClean="0">
                <a:solidFill>
                  <a:prstClr val="black"/>
                </a:solidFill>
              </a:rPr>
              <a:t>YES | MAYBE | NO</a:t>
            </a:r>
            <a:endParaRPr lang="en-US" sz="3600" b="1" dirty="0">
              <a:solidFill>
                <a:prstClr val="black"/>
              </a:solidFill>
            </a:endParaRPr>
          </a:p>
        </p:txBody>
      </p:sp>
    </p:spTree>
    <p:extLst>
      <p:ext uri="{BB962C8B-B14F-4D97-AF65-F5344CB8AC3E}">
        <p14:creationId xmlns:p14="http://schemas.microsoft.com/office/powerpoint/2010/main" val="1870743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28701"/>
            <a:ext cx="7810500" cy="4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0000" y="2114551"/>
            <a:ext cx="4572000" cy="298719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26</a:t>
            </a:fld>
            <a:endParaRPr lang="en-US" dirty="0">
              <a:solidFill>
                <a:srgbClr val="073E87"/>
              </a:solidFill>
            </a:endParaRPr>
          </a:p>
        </p:txBody>
      </p:sp>
      <p:sp>
        <p:nvSpPr>
          <p:cNvPr id="5" name="Title 4"/>
          <p:cNvSpPr>
            <a:spLocks noGrp="1"/>
          </p:cNvSpPr>
          <p:nvPr>
            <p:ph type="title"/>
          </p:nvPr>
        </p:nvSpPr>
        <p:spPr>
          <a:xfrm>
            <a:off x="228600" y="114300"/>
            <a:ext cx="8686800" cy="939546"/>
          </a:xfrm>
        </p:spPr>
        <p:txBody>
          <a:bodyPr>
            <a:normAutofit/>
          </a:bodyPr>
          <a:lstStyle/>
          <a:p>
            <a:r>
              <a:rPr lang="en-US" sz="2800" dirty="0"/>
              <a:t>Jan 2014 Environment Team Workshop</a:t>
            </a:r>
            <a:br>
              <a:rPr lang="en-US" sz="2800" dirty="0"/>
            </a:br>
            <a:r>
              <a:rPr lang="en-US" dirty="0"/>
              <a:t>LCA Issue Matrix</a:t>
            </a:r>
          </a:p>
        </p:txBody>
      </p:sp>
      <p:sp>
        <p:nvSpPr>
          <p:cNvPr id="2" name="TextBox 1"/>
          <p:cNvSpPr txBox="1"/>
          <p:nvPr/>
        </p:nvSpPr>
        <p:spPr>
          <a:xfrm>
            <a:off x="3886200" y="2228850"/>
            <a:ext cx="4267200" cy="3539430"/>
          </a:xfrm>
          <a:prstGeom prst="rect">
            <a:avLst/>
          </a:prstGeom>
          <a:solidFill>
            <a:srgbClr val="FFFFFF"/>
          </a:solidFill>
        </p:spPr>
        <p:txBody>
          <a:bodyPr wrap="square" rtlCol="0">
            <a:spAutoFit/>
          </a:bodyPr>
          <a:lstStyle/>
          <a:p>
            <a:pPr algn="ctr"/>
            <a:r>
              <a:rPr lang="en-US" sz="3200" b="1" dirty="0" smtClean="0">
                <a:solidFill>
                  <a:prstClr val="black"/>
                </a:solidFill>
              </a:rPr>
              <a:t>Will use </a:t>
            </a:r>
            <a:br>
              <a:rPr lang="en-US" sz="3200" b="1" dirty="0" smtClean="0">
                <a:solidFill>
                  <a:prstClr val="black"/>
                </a:solidFill>
              </a:rPr>
            </a:br>
            <a:r>
              <a:rPr lang="en-US" sz="3200" b="1" dirty="0" smtClean="0">
                <a:solidFill>
                  <a:prstClr val="black"/>
                </a:solidFill>
              </a:rPr>
              <a:t>YES | MAYBE | NO answers to </a:t>
            </a:r>
            <a:r>
              <a:rPr lang="en-US" sz="3200" b="1" dirty="0">
                <a:solidFill>
                  <a:prstClr val="black"/>
                </a:solidFill>
              </a:rPr>
              <a:t>identify </a:t>
            </a:r>
            <a:r>
              <a:rPr lang="en-US" sz="3200" b="1" dirty="0" smtClean="0">
                <a:solidFill>
                  <a:prstClr val="black"/>
                </a:solidFill>
              </a:rPr>
              <a:t>and prioritize elements </a:t>
            </a:r>
            <a:r>
              <a:rPr lang="en-US" sz="3200" b="1" dirty="0">
                <a:solidFill>
                  <a:prstClr val="black"/>
                </a:solidFill>
              </a:rPr>
              <a:t>that lead to variations in LC GHG emissions results </a:t>
            </a:r>
          </a:p>
        </p:txBody>
      </p:sp>
    </p:spTree>
    <p:extLst>
      <p:ext uri="{BB962C8B-B14F-4D97-AF65-F5344CB8AC3E}">
        <p14:creationId xmlns:p14="http://schemas.microsoft.com/office/powerpoint/2010/main" val="81745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3" y="1257301"/>
            <a:ext cx="8610599" cy="3337322"/>
          </a:xfrm>
        </p:spPr>
        <p:txBody>
          <a:bodyPr>
            <a:normAutofit/>
          </a:bodyPr>
          <a:lstStyle/>
          <a:p>
            <a:pPr marL="0" indent="0">
              <a:buNone/>
            </a:pPr>
            <a:r>
              <a:rPr lang="en-US" sz="2800" dirty="0" smtClean="0"/>
              <a:t>Workshop discussion focused on four categories of “elements” that could lead to LC GHG variation:</a:t>
            </a:r>
            <a:endParaRPr lang="en-US" sz="2800" dirty="0"/>
          </a:p>
          <a:p>
            <a:r>
              <a:rPr lang="en-US" sz="2800" dirty="0" smtClean="0"/>
              <a:t>Baseline </a:t>
            </a:r>
            <a:r>
              <a:rPr lang="en-US" sz="2800" dirty="0"/>
              <a:t>for </a:t>
            </a:r>
            <a:r>
              <a:rPr lang="en-US" sz="2800" dirty="0" smtClean="0"/>
              <a:t>Comparison / What </a:t>
            </a:r>
            <a:r>
              <a:rPr lang="en-US" sz="2800" dirty="0"/>
              <a:t>is the Question you are Answering</a:t>
            </a:r>
            <a:r>
              <a:rPr lang="en-US" sz="2800" dirty="0" smtClean="0"/>
              <a:t>?</a:t>
            </a:r>
          </a:p>
          <a:p>
            <a:r>
              <a:rPr lang="en-US" sz="2800" dirty="0" smtClean="0"/>
              <a:t>Data sources</a:t>
            </a:r>
          </a:p>
          <a:p>
            <a:r>
              <a:rPr lang="en-US" sz="2800" dirty="0" smtClean="0"/>
              <a:t>Allocation</a:t>
            </a:r>
          </a:p>
          <a:p>
            <a:r>
              <a:rPr lang="en-US" sz="2800" dirty="0"/>
              <a:t>System Boundary (in a loose sense, this is a question of attributional versus consequential analysis</a:t>
            </a:r>
            <a:r>
              <a:rPr lang="en-US" sz="2800" dirty="0" smtClean="0"/>
              <a:t>)</a:t>
            </a:r>
          </a:p>
          <a:p>
            <a:pPr marL="0" indent="0">
              <a:buNone/>
            </a:pPr>
            <a:endParaRPr lang="en-US" sz="1200" dirty="0" smtClean="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27</a:t>
            </a:fld>
            <a:endParaRPr lang="en-US" dirty="0">
              <a:solidFill>
                <a:srgbClr val="073E87"/>
              </a:solidFill>
            </a:endParaRPr>
          </a:p>
        </p:txBody>
      </p:sp>
      <p:sp>
        <p:nvSpPr>
          <p:cNvPr id="5" name="Title 4"/>
          <p:cNvSpPr>
            <a:spLocks noGrp="1"/>
          </p:cNvSpPr>
          <p:nvPr>
            <p:ph type="title"/>
          </p:nvPr>
        </p:nvSpPr>
        <p:spPr/>
        <p:txBody>
          <a:bodyPr/>
          <a:lstStyle/>
          <a:p>
            <a:r>
              <a:rPr lang="en-US" sz="2800" dirty="0"/>
              <a:t>Jan 2014 Environment Team Workshop</a:t>
            </a:r>
            <a:br>
              <a:rPr lang="en-US" sz="2800" dirty="0"/>
            </a:br>
            <a:r>
              <a:rPr lang="en-US" dirty="0" smtClean="0"/>
              <a:t>“Element” Categories</a:t>
            </a:r>
            <a:endParaRPr lang="en-US" dirty="0"/>
          </a:p>
        </p:txBody>
      </p:sp>
      <p:sp>
        <p:nvSpPr>
          <p:cNvPr id="6"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1328881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3" y="1257300"/>
            <a:ext cx="7772399" cy="3086100"/>
          </a:xfrm>
        </p:spPr>
        <p:txBody>
          <a:bodyPr>
            <a:normAutofit/>
          </a:bodyPr>
          <a:lstStyle/>
          <a:p>
            <a:r>
              <a:rPr lang="en-US" sz="2800" dirty="0" smtClean="0"/>
              <a:t>Sustainability guidance and impact matrix are living documents and we continue to seek input on how to improve their utility</a:t>
            </a:r>
          </a:p>
          <a:p>
            <a:r>
              <a:rPr lang="en-US" sz="2800" dirty="0" smtClean="0"/>
              <a:t>Complete LCA Impact Matrix and solicit input from experts to answer the questions such that we create a prioritized list of “elements” to be addressed</a:t>
            </a:r>
          </a:p>
          <a:p>
            <a:r>
              <a:rPr lang="en-US" sz="2800" dirty="0" smtClean="0"/>
              <a:t>Conduct a 1.5 day CAAFI Environment Team meeting in early 2015</a:t>
            </a:r>
          </a:p>
          <a:p>
            <a:pPr lvl="1"/>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solidFill>
                  <a:srgbClr val="073E87"/>
                </a:solidFill>
              </a:rPr>
              <a:pPr/>
              <a:t>28</a:t>
            </a:fld>
            <a:endParaRPr lang="en-US" dirty="0">
              <a:solidFill>
                <a:srgbClr val="073E87"/>
              </a:solidFill>
            </a:endParaRPr>
          </a:p>
        </p:txBody>
      </p:sp>
      <p:sp>
        <p:nvSpPr>
          <p:cNvPr id="5" name="Title 4"/>
          <p:cNvSpPr>
            <a:spLocks noGrp="1"/>
          </p:cNvSpPr>
          <p:nvPr>
            <p:ph type="title"/>
          </p:nvPr>
        </p:nvSpPr>
        <p:spPr/>
        <p:txBody>
          <a:bodyPr>
            <a:normAutofit/>
          </a:bodyPr>
          <a:lstStyle/>
          <a:p>
            <a:r>
              <a:rPr lang="en-US" dirty="0" smtClean="0"/>
              <a:t>Ongoing Work</a:t>
            </a:r>
            <a:endParaRPr lang="en-US" dirty="0"/>
          </a:p>
        </p:txBody>
      </p:sp>
      <p:sp>
        <p:nvSpPr>
          <p:cNvPr id="7" name="Date Placeholder 2"/>
          <p:cNvSpPr>
            <a:spLocks noGrp="1"/>
          </p:cNvSpPr>
          <p:nvPr>
            <p:ph type="dt" sz="half" idx="10"/>
          </p:nvPr>
        </p:nvSpPr>
        <p:spPr>
          <a:xfrm>
            <a:off x="200163" y="4686300"/>
            <a:ext cx="3786690" cy="273844"/>
          </a:xfrm>
        </p:spPr>
        <p:txBody>
          <a:bodyPr/>
          <a:lstStyle/>
          <a:p>
            <a:r>
              <a:rPr lang="en-US" dirty="0" smtClean="0">
                <a:solidFill>
                  <a:srgbClr val="073E87"/>
                </a:solidFill>
              </a:rPr>
              <a:t>January 29,  2014</a:t>
            </a:r>
            <a:endParaRPr lang="en-US" dirty="0">
              <a:solidFill>
                <a:srgbClr val="073E87"/>
              </a:solidFill>
            </a:endParaRPr>
          </a:p>
        </p:txBody>
      </p:sp>
    </p:spTree>
    <p:extLst>
      <p:ext uri="{BB962C8B-B14F-4D97-AF65-F5344CB8AC3E}">
        <p14:creationId xmlns:p14="http://schemas.microsoft.com/office/powerpoint/2010/main" val="4226826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12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385061-3BA9-4F9C-A4AA-7197D56E9FED}" type="datetime3">
              <a:rPr lang="en-US" smtClean="0"/>
              <a:pPr/>
              <a:t>5 February 2014</a:t>
            </a:fld>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pPr/>
              <a:t>3</a:t>
            </a:fld>
            <a:endParaRPr lang="en-US"/>
          </a:p>
        </p:txBody>
      </p:sp>
      <p:sp>
        <p:nvSpPr>
          <p:cNvPr id="5" name="Title 4"/>
          <p:cNvSpPr>
            <a:spLocks noGrp="1"/>
          </p:cNvSpPr>
          <p:nvPr>
            <p:ph type="title"/>
          </p:nvPr>
        </p:nvSpPr>
        <p:spPr/>
        <p:txBody>
          <a:bodyPr/>
          <a:lstStyle/>
          <a:p>
            <a:r>
              <a:rPr lang="en-US" dirty="0" smtClean="0"/>
              <a:t>Critical R&amp;D Challenges</a:t>
            </a:r>
            <a:endParaRPr lang="en-US" dirty="0"/>
          </a:p>
        </p:txBody>
      </p:sp>
      <p:sp>
        <p:nvSpPr>
          <p:cNvPr id="2" name="TextBox 1"/>
          <p:cNvSpPr txBox="1"/>
          <p:nvPr/>
        </p:nvSpPr>
        <p:spPr>
          <a:xfrm>
            <a:off x="685800" y="4343400"/>
            <a:ext cx="8077200" cy="400110"/>
          </a:xfrm>
          <a:prstGeom prst="rect">
            <a:avLst/>
          </a:prstGeom>
          <a:noFill/>
        </p:spPr>
        <p:txBody>
          <a:bodyPr wrap="square" rtlCol="0">
            <a:spAutoFit/>
          </a:bodyPr>
          <a:lstStyle/>
          <a:p>
            <a:pPr algn="ctr"/>
            <a:r>
              <a:rPr lang="en-US" sz="2000" b="1" dirty="0"/>
              <a:t>Find chart at </a:t>
            </a:r>
            <a:r>
              <a:rPr lang="en-US" sz="2000" b="1" dirty="0">
                <a:hlinkClick r:id="rId3"/>
              </a:rPr>
              <a:t>http://www.caafi.org/information/rdchallenges.html</a:t>
            </a:r>
            <a:endParaRPr lang="en-US" sz="2000" b="1" dirty="0"/>
          </a:p>
        </p:txBody>
      </p:sp>
      <p:grpSp>
        <p:nvGrpSpPr>
          <p:cNvPr id="8" name="Group 7"/>
          <p:cNvGrpSpPr/>
          <p:nvPr/>
        </p:nvGrpSpPr>
        <p:grpSpPr>
          <a:xfrm>
            <a:off x="1139708" y="1143000"/>
            <a:ext cx="6864584" cy="3154680"/>
            <a:chOff x="1139708" y="1524000"/>
            <a:chExt cx="6864584" cy="420624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708" y="1524000"/>
              <a:ext cx="6864584"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19200" y="1676400"/>
              <a:ext cx="8382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u="sng" dirty="0" smtClean="0">
                  <a:solidFill>
                    <a:schemeClr val="tx1"/>
                  </a:solidFill>
                </a:rPr>
                <a:t>Timeframe</a:t>
              </a:r>
              <a:endParaRPr lang="en-US" sz="2400" b="1" u="sng" dirty="0">
                <a:solidFill>
                  <a:schemeClr val="tx1"/>
                </a:solidFill>
              </a:endParaRPr>
            </a:p>
          </p:txBody>
        </p:sp>
      </p:grpSp>
    </p:spTree>
    <p:extLst>
      <p:ext uri="{BB962C8B-B14F-4D97-AF65-F5344CB8AC3E}">
        <p14:creationId xmlns:p14="http://schemas.microsoft.com/office/powerpoint/2010/main" val="363884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cstate="print"/>
          <a:srcRect r="13380" b="27979"/>
          <a:stretch/>
        </p:blipFill>
        <p:spPr bwMode="auto">
          <a:xfrm>
            <a:off x="0" y="904190"/>
            <a:ext cx="9144000" cy="5518863"/>
          </a:xfrm>
          <a:prstGeom prst="rect">
            <a:avLst/>
          </a:prstGeom>
          <a:noFill/>
          <a:ln w="9525">
            <a:noFill/>
            <a:miter lim="800000"/>
            <a:headEnd/>
            <a:tailEnd/>
          </a:ln>
        </p:spPr>
      </p:pic>
      <p:sp>
        <p:nvSpPr>
          <p:cNvPr id="17" name="Text Box 7"/>
          <p:cNvSpPr txBox="1">
            <a:spLocks noChangeArrowheads="1"/>
          </p:cNvSpPr>
          <p:nvPr/>
        </p:nvSpPr>
        <p:spPr bwMode="auto">
          <a:xfrm>
            <a:off x="228600" y="4048124"/>
            <a:ext cx="1357312" cy="2571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Produced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8" descr="Kwclea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28601" y="4250147"/>
            <a:ext cx="1279525" cy="226603"/>
          </a:xfrm>
          <a:prstGeom prst="rect">
            <a:avLst/>
          </a:prstGeom>
          <a:noFill/>
          <a:ln w="9525" algn="in">
            <a:noFill/>
            <a:miter lim="800000"/>
            <a:headEnd/>
            <a:tailEnd/>
          </a:ln>
          <a:effectLst/>
        </p:spPr>
      </p:pic>
      <p:sp>
        <p:nvSpPr>
          <p:cNvPr id="20" name="Text Box 9"/>
          <p:cNvSpPr txBox="1">
            <a:spLocks noChangeArrowheads="1"/>
          </p:cNvSpPr>
          <p:nvPr/>
        </p:nvSpPr>
        <p:spPr bwMode="auto">
          <a:xfrm>
            <a:off x="2362200" y="133350"/>
            <a:ext cx="2667000"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CC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CAAFI 2014</a:t>
            </a:r>
            <a:endParaRPr lang="en-US" sz="24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G</a:t>
            </a:r>
            <a:r>
              <a:rPr kumimoji="0" lang="en-US" sz="2400" b="1" i="0" u="none" strike="noStrike" cap="none" normalizeH="0" baseline="0" dirty="0" smtClean="0">
                <a:ln>
                  <a:noFill/>
                </a:ln>
                <a:latin typeface="Arial" pitchFamily="34" charset="0"/>
                <a:cs typeface="Arial" pitchFamily="34" charset="0"/>
              </a:rPr>
              <a:t>eneral Meeting</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&amp; Expo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6178"/>
            <a:ext cx="1981200" cy="1286372"/>
          </a:xfrm>
          <a:prstGeom prst="rect">
            <a:avLst/>
          </a:prstGeom>
        </p:spPr>
      </p:pic>
      <p:sp>
        <p:nvSpPr>
          <p:cNvPr id="2" name="TextBox 1"/>
          <p:cNvSpPr txBox="1"/>
          <p:nvPr/>
        </p:nvSpPr>
        <p:spPr>
          <a:xfrm>
            <a:off x="685800" y="1581150"/>
            <a:ext cx="5105400" cy="1077218"/>
          </a:xfrm>
          <a:prstGeom prst="rect">
            <a:avLst/>
          </a:prstGeom>
          <a:noFill/>
        </p:spPr>
        <p:txBody>
          <a:bodyPr wrap="square" rtlCol="0">
            <a:spAutoFit/>
          </a:bodyPr>
          <a:lstStyle/>
          <a:p>
            <a:r>
              <a:rPr lang="en-US" sz="4000"/>
              <a:t>John </a:t>
            </a:r>
            <a:r>
              <a:rPr lang="en-US" sz="4000" smtClean="0"/>
              <a:t>Heimlich</a:t>
            </a:r>
          </a:p>
          <a:p>
            <a:r>
              <a:rPr lang="en-US" sz="2400" smtClean="0"/>
              <a:t>Business Team</a:t>
            </a:r>
            <a:endParaRPr lang="en-US" sz="2400" dirty="0"/>
          </a:p>
        </p:txBody>
      </p:sp>
    </p:spTree>
    <p:extLst>
      <p:ext uri="{BB962C8B-B14F-4D97-AF65-F5344CB8AC3E}">
        <p14:creationId xmlns:p14="http://schemas.microsoft.com/office/powerpoint/2010/main" val="257993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385061-3BA9-4F9C-A4AA-7197D56E9FED}" type="datetime3">
              <a:rPr lang="en-US" smtClean="0"/>
              <a:pPr/>
              <a:t>5 February 2014</a:t>
            </a:fld>
            <a:endParaRPr lang="en-US" dirty="0"/>
          </a:p>
        </p:txBody>
      </p:sp>
      <p:sp>
        <p:nvSpPr>
          <p:cNvPr id="4" name="Slide Number Placeholder 3"/>
          <p:cNvSpPr>
            <a:spLocks noGrp="1"/>
          </p:cNvSpPr>
          <p:nvPr>
            <p:ph type="sldNum" sz="quarter" idx="12"/>
          </p:nvPr>
        </p:nvSpPr>
        <p:spPr/>
        <p:txBody>
          <a:bodyPr/>
          <a:lstStyle/>
          <a:p>
            <a:fld id="{6693B2A1-A12A-4A0A-B1E2-43FEC22D2202}" type="slidenum">
              <a:rPr lang="en-US" smtClean="0"/>
              <a:pPr/>
              <a:t>4</a:t>
            </a:fld>
            <a:endParaRPr lang="en-US"/>
          </a:p>
        </p:txBody>
      </p:sp>
      <p:sp>
        <p:nvSpPr>
          <p:cNvPr id="5" name="Title 4"/>
          <p:cNvSpPr>
            <a:spLocks noGrp="1"/>
          </p:cNvSpPr>
          <p:nvPr>
            <p:ph type="title"/>
          </p:nvPr>
        </p:nvSpPr>
        <p:spPr/>
        <p:txBody>
          <a:bodyPr/>
          <a:lstStyle/>
          <a:p>
            <a:r>
              <a:rPr lang="en-US" dirty="0" smtClean="0"/>
              <a:t>SOAP-Jet Webinars </a:t>
            </a:r>
            <a:endParaRPr lang="en-US" dirty="0"/>
          </a:p>
        </p:txBody>
      </p:sp>
      <p:sp>
        <p:nvSpPr>
          <p:cNvPr id="7" name="Content Placeholder 2"/>
          <p:cNvSpPr txBox="1">
            <a:spLocks/>
          </p:cNvSpPr>
          <p:nvPr/>
        </p:nvSpPr>
        <p:spPr>
          <a:xfrm>
            <a:off x="457200" y="1291828"/>
            <a:ext cx="8229600" cy="3394472"/>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Intended</a:t>
            </a:r>
            <a:r>
              <a:rPr kumimoji="0" lang="en-US" sz="2400" b="0" i="0" u="none" strike="noStrike" kern="1200" cap="none" spc="0" normalizeH="0" noProof="0" dirty="0" smtClean="0">
                <a:ln>
                  <a:noFill/>
                </a:ln>
                <a:solidFill>
                  <a:schemeClr val="tx2"/>
                </a:solidFill>
                <a:effectLst/>
                <a:uLnTx/>
                <a:uFillTx/>
                <a:latin typeface="+mn-lt"/>
                <a:ea typeface="+mn-ea"/>
                <a:cs typeface="+mn-cs"/>
              </a:rPr>
              <a:t> to increase R&amp;D team </a:t>
            </a:r>
            <a:r>
              <a:rPr kumimoji="0" lang="en-US" sz="2400" b="0" i="0" u="none" strike="noStrike" kern="1200" cap="none" spc="0" normalizeH="0" noProof="0" dirty="0" err="1" smtClean="0">
                <a:ln>
                  <a:noFill/>
                </a:ln>
                <a:solidFill>
                  <a:schemeClr val="tx2"/>
                </a:solidFill>
                <a:effectLst/>
                <a:uLnTx/>
                <a:uFillTx/>
                <a:latin typeface="+mn-lt"/>
                <a:ea typeface="+mn-ea"/>
                <a:cs typeface="+mn-cs"/>
              </a:rPr>
              <a:t>functio</a:t>
            </a:r>
            <a:r>
              <a:rPr lang="en-US" sz="2400" dirty="0" smtClean="0">
                <a:solidFill>
                  <a:schemeClr val="tx2"/>
                </a:solidFill>
              </a:rPr>
              <a:t>n as an information “node” for team members</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First</a:t>
            </a:r>
            <a:r>
              <a:rPr kumimoji="0" lang="en-US" sz="2400" b="0" i="0" u="none" strike="noStrike" kern="1200" cap="none" spc="0" normalizeH="0" noProof="0" dirty="0" smtClean="0">
                <a:ln>
                  <a:noFill/>
                </a:ln>
                <a:solidFill>
                  <a:schemeClr val="tx2"/>
                </a:solidFill>
                <a:effectLst/>
                <a:uLnTx/>
                <a:uFillTx/>
                <a:latin typeface="+mn-lt"/>
                <a:ea typeface="+mn-ea"/>
                <a:cs typeface="+mn-cs"/>
              </a:rPr>
              <a:t> series focusing on DOE CHASE grant recipients </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2 seminars held so far</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lang="en-US" sz="2400" dirty="0" smtClean="0">
                <a:solidFill>
                  <a:schemeClr val="tx2"/>
                </a:solidFill>
              </a:rPr>
              <a:t>70-ish attendees at each</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r>
              <a:rPr lang="en-US" sz="2400" dirty="0" smtClean="0">
                <a:solidFill>
                  <a:schemeClr val="tx2"/>
                </a:solidFill>
              </a:rPr>
              <a:t>Soliciting input on future topics from team</a:t>
            </a:r>
          </a:p>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Char char=""/>
              <a:tabLst/>
              <a:defRPr/>
            </a:pP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60769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White Papers</a:t>
            </a:r>
          </a:p>
          <a:p>
            <a:pPr lvl="1"/>
            <a:r>
              <a:rPr lang="en-US" dirty="0" smtClean="0"/>
              <a:t>Identified additional updates to add to existing papers</a:t>
            </a:r>
          </a:p>
          <a:p>
            <a:pPr lvl="1"/>
            <a:r>
              <a:rPr lang="en-US" dirty="0" smtClean="0"/>
              <a:t>Identified potential authors/contributors to desired topics</a:t>
            </a:r>
          </a:p>
          <a:p>
            <a:pPr lvl="2"/>
            <a:r>
              <a:rPr lang="en-US" dirty="0" smtClean="0"/>
              <a:t>Cross cutting technologies</a:t>
            </a:r>
          </a:p>
          <a:p>
            <a:pPr lvl="2"/>
            <a:r>
              <a:rPr lang="en-US" dirty="0" smtClean="0"/>
              <a:t>Flexible economic and engineering models</a:t>
            </a:r>
          </a:p>
          <a:p>
            <a:pPr lvl="2"/>
            <a:r>
              <a:rPr lang="en-US" dirty="0" smtClean="0"/>
              <a:t>Other papers suggested by team</a:t>
            </a:r>
          </a:p>
          <a:p>
            <a:r>
              <a:rPr lang="en-US" dirty="0" smtClean="0"/>
              <a:t>Communications – 	</a:t>
            </a:r>
          </a:p>
          <a:p>
            <a:pPr lvl="1"/>
            <a:r>
              <a:rPr lang="en-US" dirty="0" smtClean="0"/>
              <a:t>Team to provide input on webinar topics</a:t>
            </a:r>
          </a:p>
          <a:p>
            <a:pPr lvl="1"/>
            <a:r>
              <a:rPr lang="en-US" dirty="0" smtClean="0"/>
              <a:t>Request for LinkedIn page and community</a:t>
            </a:r>
          </a:p>
          <a:p>
            <a:pPr lvl="1"/>
            <a:r>
              <a:rPr lang="en-US" dirty="0" smtClean="0"/>
              <a:t>Request to share resources and information via web links and discussion boards</a:t>
            </a:r>
          </a:p>
          <a:p>
            <a:pPr lvl="2"/>
            <a:endParaRPr lang="en-US" dirty="0" smtClean="0"/>
          </a:p>
          <a:p>
            <a:pPr lvl="2"/>
            <a:endParaRPr lang="en-US" dirty="0" smtClean="0"/>
          </a:p>
          <a:p>
            <a:pPr lvl="1"/>
            <a:endParaRPr lang="en-US" dirty="0" smtClean="0"/>
          </a:p>
        </p:txBody>
      </p:sp>
      <p:sp>
        <p:nvSpPr>
          <p:cNvPr id="3" name="Date Placeholder 2"/>
          <p:cNvSpPr>
            <a:spLocks noGrp="1"/>
          </p:cNvSpPr>
          <p:nvPr>
            <p:ph type="dt" sz="half" idx="10"/>
          </p:nvPr>
        </p:nvSpPr>
        <p:spPr/>
        <p:txBody>
          <a:bodyPr/>
          <a:lstStyle/>
          <a:p>
            <a:fld id="{CCC73B97-9467-4188-8A65-BFB0630928B4}" type="datetime3">
              <a:rPr lang="en-US" smtClean="0"/>
              <a:pPr/>
              <a:t>5 February 2014</a:t>
            </a:fld>
            <a:endParaRPr lang="en-US"/>
          </a:p>
        </p:txBody>
      </p:sp>
      <p:sp>
        <p:nvSpPr>
          <p:cNvPr id="4" name="Slide Number Placeholder 3"/>
          <p:cNvSpPr>
            <a:spLocks noGrp="1"/>
          </p:cNvSpPr>
          <p:nvPr>
            <p:ph type="sldNum" sz="quarter" idx="12"/>
          </p:nvPr>
        </p:nvSpPr>
        <p:spPr/>
        <p:txBody>
          <a:bodyPr/>
          <a:lstStyle/>
          <a:p>
            <a:fld id="{6693B2A1-A12A-4A0A-B1E2-43FEC22D2202}" type="slidenum">
              <a:rPr lang="en-US" smtClean="0"/>
              <a:pPr/>
              <a:t>5</a:t>
            </a:fld>
            <a:endParaRPr lang="en-US"/>
          </a:p>
        </p:txBody>
      </p:sp>
      <p:sp>
        <p:nvSpPr>
          <p:cNvPr id="5" name="Title 4"/>
          <p:cNvSpPr>
            <a:spLocks noGrp="1"/>
          </p:cNvSpPr>
          <p:nvPr>
            <p:ph type="title"/>
          </p:nvPr>
        </p:nvSpPr>
        <p:spPr/>
        <p:txBody>
          <a:bodyPr>
            <a:normAutofit fontScale="90000"/>
          </a:bodyPr>
          <a:lstStyle/>
          <a:p>
            <a:r>
              <a:rPr lang="en-US" dirty="0" smtClean="0"/>
              <a:t>Breakout Discussion and Next Steps </a:t>
            </a:r>
            <a:endParaRPr lang="en-US" dirty="0"/>
          </a:p>
        </p:txBody>
      </p:sp>
    </p:spTree>
    <p:extLst>
      <p:ext uri="{BB962C8B-B14F-4D97-AF65-F5344CB8AC3E}">
        <p14:creationId xmlns:p14="http://schemas.microsoft.com/office/powerpoint/2010/main" val="293125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Feedstock Readiness Level (FSRL)</a:t>
            </a:r>
          </a:p>
          <a:p>
            <a:pPr lvl="1"/>
            <a:r>
              <a:rPr lang="en-US" dirty="0" smtClean="0"/>
              <a:t>Discussed utility of tool –identified utility for purchasers and USDA – helps to stack/rank projects</a:t>
            </a:r>
          </a:p>
          <a:p>
            <a:pPr lvl="1"/>
            <a:r>
              <a:rPr lang="en-US" dirty="0" smtClean="0"/>
              <a:t>Discussed potential for case studies via integration of FSRL as requirement for NIFA CAP grant reporting</a:t>
            </a:r>
          </a:p>
          <a:p>
            <a:pPr lvl="2"/>
            <a:r>
              <a:rPr lang="en-US" dirty="0" smtClean="0"/>
              <a:t>Provide case studies</a:t>
            </a:r>
          </a:p>
          <a:p>
            <a:pPr lvl="2"/>
            <a:r>
              <a:rPr lang="en-US" dirty="0" smtClean="0"/>
              <a:t>Provide expansion opportunity for residues/non-crop </a:t>
            </a:r>
            <a:r>
              <a:rPr lang="en-US" dirty="0" err="1" smtClean="0"/>
              <a:t>feedstocks</a:t>
            </a:r>
            <a:endParaRPr lang="en-US" dirty="0" smtClean="0"/>
          </a:p>
          <a:p>
            <a:pPr lvl="2"/>
            <a:r>
              <a:rPr lang="en-US" dirty="0" smtClean="0"/>
              <a:t>Use as webinar topic</a:t>
            </a:r>
          </a:p>
          <a:p>
            <a:pPr lvl="2"/>
            <a:endParaRPr lang="en-US" dirty="0" smtClean="0"/>
          </a:p>
          <a:p>
            <a:pPr lvl="2"/>
            <a:endParaRPr lang="en-US" dirty="0" smtClean="0"/>
          </a:p>
          <a:p>
            <a:pPr lvl="1"/>
            <a:endParaRPr lang="en-US" dirty="0" smtClean="0"/>
          </a:p>
        </p:txBody>
      </p:sp>
      <p:sp>
        <p:nvSpPr>
          <p:cNvPr id="3" name="Date Placeholder 2"/>
          <p:cNvSpPr>
            <a:spLocks noGrp="1"/>
          </p:cNvSpPr>
          <p:nvPr>
            <p:ph type="dt" sz="half" idx="10"/>
          </p:nvPr>
        </p:nvSpPr>
        <p:spPr/>
        <p:txBody>
          <a:bodyPr/>
          <a:lstStyle/>
          <a:p>
            <a:fld id="{CCC73B97-9467-4188-8A65-BFB0630928B4}" type="datetime3">
              <a:rPr lang="en-US" smtClean="0"/>
              <a:pPr/>
              <a:t>5 February 2014</a:t>
            </a:fld>
            <a:endParaRPr lang="en-US"/>
          </a:p>
        </p:txBody>
      </p:sp>
      <p:sp>
        <p:nvSpPr>
          <p:cNvPr id="4" name="Slide Number Placeholder 3"/>
          <p:cNvSpPr>
            <a:spLocks noGrp="1"/>
          </p:cNvSpPr>
          <p:nvPr>
            <p:ph type="sldNum" sz="quarter" idx="12"/>
          </p:nvPr>
        </p:nvSpPr>
        <p:spPr/>
        <p:txBody>
          <a:bodyPr/>
          <a:lstStyle/>
          <a:p>
            <a:fld id="{6693B2A1-A12A-4A0A-B1E2-43FEC22D2202}" type="slidenum">
              <a:rPr lang="en-US" smtClean="0"/>
              <a:pPr/>
              <a:t>6</a:t>
            </a:fld>
            <a:endParaRPr lang="en-US"/>
          </a:p>
        </p:txBody>
      </p:sp>
      <p:sp>
        <p:nvSpPr>
          <p:cNvPr id="5" name="Title 4"/>
          <p:cNvSpPr>
            <a:spLocks noGrp="1"/>
          </p:cNvSpPr>
          <p:nvPr>
            <p:ph type="title"/>
          </p:nvPr>
        </p:nvSpPr>
        <p:spPr/>
        <p:txBody>
          <a:bodyPr>
            <a:normAutofit fontScale="90000"/>
          </a:bodyPr>
          <a:lstStyle/>
          <a:p>
            <a:r>
              <a:rPr lang="en-US" dirty="0" smtClean="0"/>
              <a:t>Breakout Discussion and Next Steps </a:t>
            </a:r>
            <a:endParaRPr lang="en-US" dirty="0"/>
          </a:p>
        </p:txBody>
      </p:sp>
    </p:spTree>
    <p:extLst>
      <p:ext uri="{BB962C8B-B14F-4D97-AF65-F5344CB8AC3E}">
        <p14:creationId xmlns:p14="http://schemas.microsoft.com/office/powerpoint/2010/main" val="70682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cstate="print"/>
          <a:srcRect r="13380" b="27979"/>
          <a:stretch/>
        </p:blipFill>
        <p:spPr bwMode="auto">
          <a:xfrm>
            <a:off x="0" y="904190"/>
            <a:ext cx="9144000" cy="5518863"/>
          </a:xfrm>
          <a:prstGeom prst="rect">
            <a:avLst/>
          </a:prstGeom>
          <a:noFill/>
          <a:ln w="9525">
            <a:noFill/>
            <a:miter lim="800000"/>
            <a:headEnd/>
            <a:tailEnd/>
          </a:ln>
        </p:spPr>
      </p:pic>
      <p:sp>
        <p:nvSpPr>
          <p:cNvPr id="17" name="Text Box 7"/>
          <p:cNvSpPr txBox="1">
            <a:spLocks noChangeArrowheads="1"/>
          </p:cNvSpPr>
          <p:nvPr/>
        </p:nvSpPr>
        <p:spPr bwMode="auto">
          <a:xfrm>
            <a:off x="228600" y="4048124"/>
            <a:ext cx="1357312" cy="2571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Produced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8" descr="Kwclea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28601" y="4250147"/>
            <a:ext cx="1279525" cy="226603"/>
          </a:xfrm>
          <a:prstGeom prst="rect">
            <a:avLst/>
          </a:prstGeom>
          <a:noFill/>
          <a:ln w="9525" algn="in">
            <a:noFill/>
            <a:miter lim="800000"/>
            <a:headEnd/>
            <a:tailEnd/>
          </a:ln>
          <a:effectLst/>
        </p:spPr>
      </p:pic>
      <p:sp>
        <p:nvSpPr>
          <p:cNvPr id="20" name="Text Box 9"/>
          <p:cNvSpPr txBox="1">
            <a:spLocks noChangeArrowheads="1"/>
          </p:cNvSpPr>
          <p:nvPr/>
        </p:nvSpPr>
        <p:spPr bwMode="auto">
          <a:xfrm>
            <a:off x="2362200" y="133350"/>
            <a:ext cx="2667000"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CC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CAAFI 2014</a:t>
            </a:r>
            <a:endParaRPr lang="en-US" sz="24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G</a:t>
            </a:r>
            <a:r>
              <a:rPr kumimoji="0" lang="en-US" sz="2400" b="1" i="0" u="none" strike="noStrike" cap="none" normalizeH="0" baseline="0" dirty="0" smtClean="0">
                <a:ln>
                  <a:noFill/>
                </a:ln>
                <a:latin typeface="Arial" pitchFamily="34" charset="0"/>
                <a:cs typeface="Arial" pitchFamily="34" charset="0"/>
              </a:rPr>
              <a:t>eneral Meeting</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&amp; Expo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6178"/>
            <a:ext cx="1981200" cy="1286372"/>
          </a:xfrm>
          <a:prstGeom prst="rect">
            <a:avLst/>
          </a:prstGeom>
        </p:spPr>
      </p:pic>
      <p:sp>
        <p:nvSpPr>
          <p:cNvPr id="2" name="TextBox 1"/>
          <p:cNvSpPr txBox="1"/>
          <p:nvPr/>
        </p:nvSpPr>
        <p:spPr>
          <a:xfrm>
            <a:off x="457200" y="1581150"/>
            <a:ext cx="5105400" cy="1138773"/>
          </a:xfrm>
          <a:prstGeom prst="rect">
            <a:avLst/>
          </a:prstGeom>
          <a:noFill/>
        </p:spPr>
        <p:txBody>
          <a:bodyPr wrap="square" rtlCol="0">
            <a:spAutoFit/>
          </a:bodyPr>
          <a:lstStyle/>
          <a:p>
            <a:r>
              <a:rPr lang="en-US" sz="4400"/>
              <a:t>Mark </a:t>
            </a:r>
            <a:r>
              <a:rPr lang="en-US" sz="4400" smtClean="0"/>
              <a:t>Rumizen</a:t>
            </a:r>
          </a:p>
          <a:p>
            <a:r>
              <a:rPr lang="en-US" sz="2400" smtClean="0"/>
              <a:t>Certification-Qualification Team</a:t>
            </a:r>
            <a:endParaRPr lang="en-US" sz="2400" dirty="0"/>
          </a:p>
        </p:txBody>
      </p:sp>
    </p:spTree>
    <p:extLst>
      <p:ext uri="{BB962C8B-B14F-4D97-AF65-F5344CB8AC3E}">
        <p14:creationId xmlns:p14="http://schemas.microsoft.com/office/powerpoint/2010/main" val="465735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rotWithShape="1">
          <a:blip r:embed="rId2" cstate="print"/>
          <a:srcRect r="13380" b="27979"/>
          <a:stretch/>
        </p:blipFill>
        <p:spPr bwMode="auto">
          <a:xfrm>
            <a:off x="0" y="904190"/>
            <a:ext cx="9144000" cy="5518863"/>
          </a:xfrm>
          <a:prstGeom prst="rect">
            <a:avLst/>
          </a:prstGeom>
          <a:noFill/>
          <a:ln w="9525">
            <a:noFill/>
            <a:miter lim="800000"/>
            <a:headEnd/>
            <a:tailEnd/>
          </a:ln>
        </p:spPr>
      </p:pic>
      <p:sp>
        <p:nvSpPr>
          <p:cNvPr id="17" name="Text Box 7"/>
          <p:cNvSpPr txBox="1">
            <a:spLocks noChangeArrowheads="1"/>
          </p:cNvSpPr>
          <p:nvPr/>
        </p:nvSpPr>
        <p:spPr bwMode="auto">
          <a:xfrm>
            <a:off x="228600" y="4048124"/>
            <a:ext cx="1357312" cy="2571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Produced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8" descr="Kwclear"/>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228601" y="4250147"/>
            <a:ext cx="1279525" cy="226603"/>
          </a:xfrm>
          <a:prstGeom prst="rect">
            <a:avLst/>
          </a:prstGeom>
          <a:noFill/>
          <a:ln w="9525" algn="in">
            <a:noFill/>
            <a:miter lim="800000"/>
            <a:headEnd/>
            <a:tailEnd/>
          </a:ln>
          <a:effectLst/>
        </p:spPr>
      </p:pic>
      <p:sp>
        <p:nvSpPr>
          <p:cNvPr id="20" name="Text Box 9"/>
          <p:cNvSpPr txBox="1">
            <a:spLocks noChangeArrowheads="1"/>
          </p:cNvSpPr>
          <p:nvPr/>
        </p:nvSpPr>
        <p:spPr bwMode="auto">
          <a:xfrm>
            <a:off x="2362200" y="133350"/>
            <a:ext cx="2667000" cy="9715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CCFF"/>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CAAFI 2014</a:t>
            </a:r>
            <a:endParaRPr lang="en-US" sz="2400" b="1"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cs typeface="Arial" pitchFamily="34" charset="0"/>
              </a:rPr>
              <a:t>G</a:t>
            </a:r>
            <a:r>
              <a:rPr kumimoji="0" lang="en-US" sz="2400" b="1" i="0" u="none" strike="noStrike" cap="none" normalizeH="0" baseline="0" dirty="0" smtClean="0">
                <a:ln>
                  <a:noFill/>
                </a:ln>
                <a:latin typeface="Arial" pitchFamily="34" charset="0"/>
                <a:cs typeface="Arial" pitchFamily="34" charset="0"/>
              </a:rPr>
              <a:t>eneral Meeting</a:t>
            </a:r>
          </a:p>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latin typeface="Arial" pitchFamily="34" charset="0"/>
                <a:cs typeface="Arial" pitchFamily="34" charset="0"/>
              </a:rPr>
              <a:t>&amp; Expo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6178"/>
            <a:ext cx="1981200" cy="1286372"/>
          </a:xfrm>
          <a:prstGeom prst="rect">
            <a:avLst/>
          </a:prstGeom>
        </p:spPr>
      </p:pic>
      <p:sp>
        <p:nvSpPr>
          <p:cNvPr id="2" name="TextBox 1"/>
          <p:cNvSpPr txBox="1"/>
          <p:nvPr/>
        </p:nvSpPr>
        <p:spPr>
          <a:xfrm>
            <a:off x="228601" y="1581150"/>
            <a:ext cx="5562599" cy="1015663"/>
          </a:xfrm>
          <a:prstGeom prst="rect">
            <a:avLst/>
          </a:prstGeom>
          <a:noFill/>
        </p:spPr>
        <p:txBody>
          <a:bodyPr wrap="square" rtlCol="0">
            <a:spAutoFit/>
          </a:bodyPr>
          <a:lstStyle/>
          <a:p>
            <a:r>
              <a:rPr lang="en-US" sz="3600" smtClean="0"/>
              <a:t>Jim Hileman &amp; Nancy Young</a:t>
            </a:r>
          </a:p>
          <a:p>
            <a:r>
              <a:rPr lang="en-US" sz="2400" smtClean="0"/>
              <a:t>Environmental Team</a:t>
            </a:r>
            <a:endParaRPr lang="en-US" sz="2400" dirty="0"/>
          </a:p>
        </p:txBody>
      </p:sp>
    </p:spTree>
    <p:extLst>
      <p:ext uri="{BB962C8B-B14F-4D97-AF65-F5344CB8AC3E}">
        <p14:creationId xmlns:p14="http://schemas.microsoft.com/office/powerpoint/2010/main" val="1701753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569" y="1371600"/>
            <a:ext cx="8610600" cy="1657350"/>
          </a:xfrm>
        </p:spPr>
        <p:txBody>
          <a:bodyPr anchor="t">
            <a:normAutofit fontScale="90000"/>
          </a:bodyPr>
          <a:lstStyle/>
          <a:p>
            <a:r>
              <a:rPr lang="en-US" sz="4900" b="1" dirty="0" smtClean="0"/>
              <a:t>CAAFI Environment Team:</a:t>
            </a:r>
            <a:br>
              <a:rPr lang="en-US" sz="4900" b="1" dirty="0" smtClean="0"/>
            </a:br>
            <a:r>
              <a:rPr lang="en-US" sz="4900" b="1" dirty="0" smtClean="0"/>
              <a:t>Developing Tools &amp; Means to Address Environmental Issues</a:t>
            </a:r>
            <a:r>
              <a:rPr lang="en-US" sz="4900" b="1" dirty="0"/>
              <a:t/>
            </a:r>
            <a:br>
              <a:rPr lang="en-US" sz="4900" b="1" dirty="0"/>
            </a:br>
            <a:r>
              <a:rPr lang="en-US" sz="4900" b="1" dirty="0" smtClean="0"/>
              <a:t/>
            </a:r>
            <a:br>
              <a:rPr lang="en-US" sz="4900" b="1" dirty="0" smtClean="0"/>
            </a:br>
            <a:r>
              <a:rPr lang="en-US" sz="4000" dirty="0" smtClean="0"/>
              <a:t>January 29, 2014</a:t>
            </a:r>
            <a:endParaRPr lang="en-US" sz="3100" dirty="0"/>
          </a:p>
        </p:txBody>
      </p:sp>
      <p:sp>
        <p:nvSpPr>
          <p:cNvPr id="3" name="Subtitle 2"/>
          <p:cNvSpPr>
            <a:spLocks noGrp="1"/>
          </p:cNvSpPr>
          <p:nvPr>
            <p:ph type="subTitle" idx="1"/>
          </p:nvPr>
        </p:nvSpPr>
        <p:spPr>
          <a:xfrm>
            <a:off x="1371600" y="3371850"/>
            <a:ext cx="6400800" cy="1104900"/>
          </a:xfrm>
        </p:spPr>
        <p:txBody>
          <a:bodyPr>
            <a:normAutofit/>
          </a:bodyPr>
          <a:lstStyle/>
          <a:p>
            <a:r>
              <a:rPr lang="en-US" sz="2400" b="1" dirty="0" smtClean="0"/>
              <a:t>Subtitle</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00450"/>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0" y="4253301"/>
            <a:ext cx="4572000" cy="646331"/>
          </a:xfrm>
          <a:prstGeom prst="rect">
            <a:avLst/>
          </a:prstGeom>
          <a:noFill/>
        </p:spPr>
        <p:txBody>
          <a:bodyPr wrap="square" rtlCol="0">
            <a:spAutoFit/>
          </a:bodyPr>
          <a:lstStyle/>
          <a:p>
            <a:r>
              <a:rPr lang="en-US" dirty="0" smtClean="0">
                <a:solidFill>
                  <a:srgbClr val="073E87"/>
                </a:solidFill>
              </a:rPr>
              <a:t>Nancy Young and Jim Hileman</a:t>
            </a:r>
          </a:p>
          <a:p>
            <a:r>
              <a:rPr lang="en-US" dirty="0" smtClean="0">
                <a:solidFill>
                  <a:srgbClr val="073E87"/>
                </a:solidFill>
              </a:rPr>
              <a:t>Co-Leads of CAAFI Environment Team</a:t>
            </a:r>
          </a:p>
        </p:txBody>
      </p:sp>
    </p:spTree>
    <p:extLst>
      <p:ext uri="{BB962C8B-B14F-4D97-AF65-F5344CB8AC3E}">
        <p14:creationId xmlns:p14="http://schemas.microsoft.com/office/powerpoint/2010/main" val="385408865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1784</Words>
  <Application>Microsoft Office PowerPoint</Application>
  <PresentationFormat>On-screen Show (16:9)</PresentationFormat>
  <Paragraphs>251</Paragraphs>
  <Slides>30</Slides>
  <Notes>15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Waveform</vt:lpstr>
      <vt:lpstr>PowerPoint Presentation</vt:lpstr>
      <vt:lpstr>Since the last General Meeting…</vt:lpstr>
      <vt:lpstr>Critical R&amp;D Challenges</vt:lpstr>
      <vt:lpstr>SOAP-Jet Webinars </vt:lpstr>
      <vt:lpstr>Breakout Discussion and Next Steps </vt:lpstr>
      <vt:lpstr>Breakout Discussion and Next Steps </vt:lpstr>
      <vt:lpstr>PowerPoint Presentation</vt:lpstr>
      <vt:lpstr>PowerPoint Presentation</vt:lpstr>
      <vt:lpstr>CAAFI Environment Team: Developing Tools &amp; Means to Address Environmental Issues  January 29, 2014</vt:lpstr>
      <vt:lpstr>Refresher on the Environmental Imperative</vt:lpstr>
      <vt:lpstr>Sustainability:  Focus &amp; Achievements to Date </vt:lpstr>
      <vt:lpstr>Capture Indicators </vt:lpstr>
      <vt:lpstr>Impact Matrix  Assessing Potential for Environmental Impact</vt:lpstr>
      <vt:lpstr>Motivation for  Environmental Progression</vt:lpstr>
      <vt:lpstr>Environmental Progression</vt:lpstr>
      <vt:lpstr>GHG Life Cycle Analysis:   Focus &amp; Achievements to Date</vt:lpstr>
      <vt:lpstr>Focus on Continued &amp; Verifiable Aviation GHG Emissions Improvement</vt:lpstr>
      <vt:lpstr>How Do We Meet Our Targets? Technology, Alt Fuels, Operations &amp; Infrastructure</vt:lpstr>
      <vt:lpstr>Aviation Has a Unique Need for Future Acceptance of GHG LCA Results Across Borders</vt:lpstr>
      <vt:lpstr>Jan 2014 Environment Team Workshop Goal and Process</vt:lpstr>
      <vt:lpstr>Jan 2014 Environment Team Workshop LCA Issue Matrix</vt:lpstr>
      <vt:lpstr>Jan 2014 Environment Team Workshop LCA Issue Matrix</vt:lpstr>
      <vt:lpstr>Jan 2014 Environment Team Workshop LCA Issue Matrix</vt:lpstr>
      <vt:lpstr>Jan 2014 Environment Team Workshop LCA Issue Matrix</vt:lpstr>
      <vt:lpstr>Jan 2014 Environment Team Workshop LCA Issue Matrix</vt:lpstr>
      <vt:lpstr>Jan 2014 Environment Team Workshop LCA Issue Matrix</vt:lpstr>
      <vt:lpstr>Jan 2014 Environment Team Workshop “Element” Categories</vt:lpstr>
      <vt:lpstr>Ongoing Work</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carolel</dc:creator>
  <cp:lastModifiedBy>Jason Rubin</cp:lastModifiedBy>
  <cp:revision>16</cp:revision>
  <dcterms:created xsi:type="dcterms:W3CDTF">2011-11-23T16:12:52Z</dcterms:created>
  <dcterms:modified xsi:type="dcterms:W3CDTF">2014-02-05T17:30:53Z</dcterms:modified>
</cp:coreProperties>
</file>